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sldIdLst>
    <p:sldId id="258" r:id="rId2"/>
    <p:sldId id="274" r:id="rId3"/>
    <p:sldId id="275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12192000" cy="6858000"/>
  <p:embeddedFontLst>
    <p:embeddedFont>
      <p:font typeface="Onest Bold" panose="020B0604020202020204" charset="-52"/>
      <p:bold r:id="rId19"/>
    </p:embeddedFont>
    <p:embeddedFont>
      <p:font typeface="Onest ExtraBold" panose="020B0604020202020204" charset="-52"/>
      <p:bold r:id="rId20"/>
    </p:embeddedFont>
    <p:embeddedFont>
      <p:font typeface="Onest Regular" panose="020B0604020202020204" charset="-52"/>
      <p:regular r:id="rId21"/>
    </p:embeddedFont>
    <p:embeddedFont>
      <p:font typeface="Onest SemiBold" panose="020B0604020202020204" charset="0"/>
      <p:bold r:id="rId22"/>
    </p:embeddedFont>
  </p:embeddedFont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A35"/>
    <a:srgbClr val="77439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Col>
      <a:tcStyle>
        <a:tcBdr/>
      </a:tcStyle>
    </a:lastCol>
    <a:firstCol>
      <a:tcStyle>
        <a:tcBdr/>
      </a:tcStyle>
    </a:firstCol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74" d="100"/>
          <a:sy n="74" d="100"/>
        </p:scale>
        <p:origin x="1013" y="43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modSld">
      <pc:chgData name="Олька В" userId="21dba446f9600cc2" providerId="LiveId" clId="{5D15527C-2A66-4C31-AD1F-17889B224606}" dt="2025-11-29T00:02:57.648" v="0" actId="1076"/>
      <pc:docMkLst>
        <pc:docMk/>
      </pc:docMkLst>
      <pc:sldChg chg="modSp mod">
        <pc:chgData name="Олька В" userId="21dba446f9600cc2" providerId="LiveId" clId="{5D15527C-2A66-4C31-AD1F-17889B224606}" dt="2025-11-29T00:02:57.648" v="0" actId="1076"/>
        <pc:sldMkLst>
          <pc:docMk/>
          <pc:sldMk cId="0" sldId="258"/>
        </pc:sldMkLst>
        <pc:spChg chg="mod">
          <ac:chgData name="Олька В" userId="21dba446f9600cc2" providerId="LiveId" clId="{5D15527C-2A66-4C31-AD1F-17889B224606}" dt="2025-11-29T00:02:57.648" v="0" actId="1076"/>
          <ac:spMkLst>
            <pc:docMk/>
            <pc:sldMk cId="0" sldId="258"/>
            <ac:spMk id="7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2599999999999"/>
          <c:y val="3.4770000000000002E-2"/>
          <c:w val="0.422016"/>
          <c:h val="0.874489999999999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   Показатель 2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3-43FF-9A60-8FE2FC349A3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   Показатель 1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03-43FF-9A60-8FE2FC349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58"/>
        <c:axId val="552095392"/>
        <c:axId val="552097744"/>
      </c:barChart>
      <c:catAx>
        <c:axId val="5520953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nest Regular"/>
                <a:ea typeface="+mn-ea"/>
                <a:cs typeface="+mn-cs"/>
              </a:defRPr>
            </a:pPr>
            <a:endParaRPr lang="ru-RU"/>
          </a:p>
        </c:txPr>
        <c:crossAx val="552097744"/>
        <c:crosses val="autoZero"/>
        <c:auto val="1"/>
        <c:lblAlgn val="ctr"/>
        <c:lblOffset val="100"/>
        <c:noMultiLvlLbl val="0"/>
      </c:catAx>
      <c:valAx>
        <c:axId val="552097744"/>
        <c:scaling>
          <c:orientation val="minMax"/>
        </c:scaling>
        <c:delete val="0"/>
        <c:axPos val="b"/>
        <c:majorGridlines>
          <c:spPr bwMode="auto">
            <a:prstGeom prst="rect">
              <a:avLst/>
            </a:prstGeom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 bwMode="auto">
            <a:prstGeom prst="rect">
              <a:avLst/>
            </a:prstGeom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prstGeom prst="rect">
            <a:avLst/>
          </a:prstGeom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Onest Regular"/>
                <a:ea typeface="+mn-ea"/>
                <a:cs typeface="+mn-cs"/>
              </a:defRPr>
            </a:pPr>
            <a:endParaRPr lang="ru-RU"/>
          </a:p>
        </c:txPr>
        <c:crossAx val="552095392"/>
        <c:crosses val="autoZero"/>
        <c:crossBetween val="between"/>
      </c:valAx>
      <c:spPr>
        <a:prstGeom prst="rect">
          <a:avLst/>
        </a:prstGeom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4869800000000002"/>
          <c:y val="3.4770000000000002E-2"/>
          <c:w val="0.41717900000000002"/>
          <c:h val="0.13738600000000001"/>
        </c:manualLayout>
      </c:layout>
      <c:overlay val="0"/>
      <c:spPr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Onest Regular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 bwMode="auto">
    <a:xfrm>
      <a:off x="432706" y="1420097"/>
      <a:ext cx="11191943" cy="4017806"/>
    </a:xfrm>
    <a:prstGeom prst="rect">
      <a:avLst/>
    </a:prstGeom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 b="0" cap="none" spc="0"/>
  </cs:categoryAxis>
  <cs:chartArea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 bwMode="auto">
      <a:prstGeom prst="rect">
        <a:avLst/>
      </a:prstGeom>
      <a:solidFill>
        <a:schemeClr val="dk1">
          <a:lumMod val="15000"/>
          <a:lumOff val="85000"/>
        </a:schemeClr>
      </a:solidFill>
    </cs:spPr>
    <cs:defRPr sz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Marker>
  <cs:dataPointMarkerLayout/>
  <cs:dataPointWirefram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>
        <a:solidFill>
          <a:schemeClr val="tx1">
            <a:lumMod val="15000"/>
            <a:lumOff val="85000"/>
          </a:schemeClr>
        </a:solidFill>
      </a:ln>
    </cs:spPr>
    <cs:defRPr sz="12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200"/>
  </cs:seriesAxis>
  <cs:series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cap="none" spc="0"/>
  </cs:title>
  <cs:trend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2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0.60201</cdr:x>
      <cdr:y>0.27785</cdr:y>
    </cdr:from>
    <cdr:to>
      <cdr:x>0.94014</cdr:x>
      <cdr:y>0.80641</cdr:y>
    </cdr:to>
    <cdr:sp macro="" textlink="">
      <cdr:nvSpPr>
        <cdr:cNvPr id="2" name="TextBox 10"/>
        <cdr:cNvSpPr txBox="1"/>
      </cdr:nvSpPr>
      <cdr:spPr bwMode="auto">
        <a:xfrm xmlns:a="http://schemas.openxmlformats.org/drawingml/2006/main">
          <a:off x="6737662" y="1116347"/>
          <a:ext cx="3784331" cy="212365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>
            <a:defRPr sz="18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defRPr/>
          </a:pPr>
          <a:r>
            <a:rPr lang="ru-RU" sz="1200">
              <a:latin typeface="Onest Regular"/>
            </a:rPr>
            <a:t>Основной логотип университета состоит </a:t>
          </a:r>
          <a:br>
            <a:rPr lang="en-US" sz="1200">
              <a:latin typeface="Onest Regular"/>
            </a:rPr>
          </a:br>
          <a:r>
            <a:rPr lang="ru-RU" sz="1200">
              <a:latin typeface="Onest Regular"/>
            </a:rPr>
            <a:t>из знака и надписи. Знак — стилизованное изображение греческой буквы (Пи), заключенное в скругленное зеленое поле. </a:t>
          </a:r>
          <a:endParaRPr lang="en-US" sz="1200">
            <a:latin typeface="Onest Regular"/>
          </a:endParaRPr>
        </a:p>
        <a:p xmlns:a="http://schemas.openxmlformats.org/drawingml/2006/main">
          <a:pPr>
            <a:defRPr/>
          </a:pPr>
          <a:endParaRPr lang="en-US" sz="1200">
            <a:latin typeface="Onest Regular"/>
          </a:endParaRPr>
        </a:p>
        <a:p xmlns:a="http://schemas.openxmlformats.org/drawingml/2006/main">
          <a:pPr>
            <a:defRPr/>
          </a:pPr>
          <a:r>
            <a:rPr lang="ru-RU" sz="1200">
              <a:latin typeface="Onest Regular"/>
            </a:rPr>
            <a:t>Название и дополнительная надпись располагаются рядом со знаком. </a:t>
          </a:r>
          <a:br>
            <a:rPr lang="en-US" sz="1200">
              <a:latin typeface="Onest Regular"/>
            </a:rPr>
          </a:br>
          <a:r>
            <a:rPr lang="ru-RU" sz="1200">
              <a:latin typeface="Onest Regular"/>
            </a:rPr>
            <a:t>Текстовую часть логотипа недопустимо набирать другим шрифтом, искривлять, масштабировать и перемещать внутри фирменного блока.</a:t>
          </a:r>
          <a:endParaRPr lang="en-US" sz="1200">
            <a:latin typeface="Onest Regular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Научно-технологический потенциал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806305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A61E26-10DF-0D30-63F0-835083EFA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8192448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B65870-F8AB-EEA2-3C9B-84B6BE0CE7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323218" y="2814781"/>
            <a:ext cx="1201157" cy="10744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A5FDD-DE0A-B094-E452-1DBFF2D0D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/>
        </p:blipFill>
        <p:spPr>
          <a:xfrm>
            <a:off x="438151" y="443508"/>
            <a:ext cx="7486650" cy="42808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705" y="443508"/>
            <a:ext cx="2525770" cy="574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55" y="443508"/>
            <a:ext cx="2738420" cy="5797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02" y="443505"/>
            <a:ext cx="2691773" cy="5698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/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/>
          <a:srcRect l="14537" t="1493" r="16772" b="587"/>
          <a:stretch/>
        </p:blipFill>
        <p:spPr bwMode="auto">
          <a:xfrm>
            <a:off x="-2" y="0"/>
            <a:ext cx="8372478" cy="6873956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 dirty="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 dirty="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 dirty="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 dirty="0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349669" y="488301"/>
            <a:ext cx="7517621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8055" y="443508"/>
            <a:ext cx="2738420" cy="57975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Научно-технологический потенциал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 bwMode="auto">
          <a:xfrm>
            <a:off x="8095933" y="393400"/>
            <a:ext cx="605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i="0" u="none" strike="noStrike" cap="none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2025</a:t>
            </a:r>
            <a:endParaRPr lang="en-US" sz="1400">
              <a:solidFill>
                <a:srgbClr val="369F31"/>
              </a:solidFill>
              <a:latin typeface="Onest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CA289-490B-68EC-DE4D-D5C78C11F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3"/>
          <a:stretch/>
        </p:blipFill>
        <p:spPr bwMode="auto">
          <a:xfrm>
            <a:off x="447674" y="434147"/>
            <a:ext cx="7458076" cy="4261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-796348" y="3731202"/>
            <a:ext cx="11306174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65000"/>
              </a:lnSpc>
              <a:defRPr/>
            </a:pPr>
            <a:r>
              <a:rPr lang="ru-RU" sz="7800" i="0" u="none" strike="noStrike" cap="none" dirty="0">
                <a:solidFill>
                  <a:srgbClr val="32932D"/>
                </a:solidFill>
                <a:latin typeface="Onest ExtraBold"/>
                <a:ea typeface="Rubik SemiBold"/>
                <a:cs typeface="Arial"/>
              </a:rPr>
              <a:t>   </a:t>
            </a:r>
            <a:r>
              <a:rPr lang="ru-RU" sz="7800" dirty="0">
                <a:solidFill>
                  <a:srgbClr val="32932D"/>
                </a:solidFill>
                <a:latin typeface="Onest ExtraBold"/>
                <a:ea typeface="Rubik SemiBold"/>
                <a:cs typeface="Arial"/>
              </a:rPr>
              <a:t>НАУКА</a:t>
            </a:r>
            <a:endParaRPr lang="en-US" sz="7800" i="0" u="none" strike="noStrike" cap="none" dirty="0">
              <a:solidFill>
                <a:srgbClr val="32932D"/>
              </a:solidFill>
              <a:latin typeface="Onest ExtraBold"/>
              <a:ea typeface="Rubik SemiBold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683172" y="5467071"/>
            <a:ext cx="9955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800" dirty="0">
                <a:latin typeface="Onest ExtraBold"/>
                <a:ea typeface="Rubik SemiBold"/>
                <a:cs typeface="Arial"/>
              </a:rPr>
              <a:t>УНИВЕРСИТЕТА</a:t>
            </a:r>
            <a:endParaRPr lang="en-US" sz="7800" i="0" u="none" strike="noStrike" cap="none" dirty="0">
              <a:latin typeface="Onest ExtraBold"/>
              <a:ea typeface="Rubik SemiBold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075613" y="2564445"/>
            <a:ext cx="384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Пётр Иванович</a:t>
            </a:r>
            <a:r>
              <a:rPr lang="en-US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 </a:t>
            </a:r>
            <a:endParaRPr lang="ru-RU" sz="1600" i="0" u="none" strike="noStrike" cap="none" dirty="0">
              <a:solidFill>
                <a:srgbClr val="369F31"/>
              </a:solidFill>
              <a:latin typeface="Onest SemiBold"/>
              <a:ea typeface="Rubik SemiBold"/>
              <a:cs typeface="Rubik SemiBold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Иванов</a:t>
            </a:r>
            <a:endParaRPr dirty="0"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  <a:cs typeface="Rubik SemiBold"/>
              </a:rPr>
              <a:t>Старший научный</a:t>
            </a:r>
            <a:br>
              <a:rPr lang="ru-RU" sz="1400" dirty="0">
                <a:latin typeface="Onest Regular"/>
                <a:cs typeface="Rubik SemiBold"/>
              </a:rPr>
            </a:br>
            <a:r>
              <a:rPr lang="ru-RU" sz="1400" dirty="0">
                <a:latin typeface="Onest Regular"/>
                <a:cs typeface="Rubik SemiBold"/>
              </a:rPr>
              <a:t>сотрудник СПбПУ</a:t>
            </a:r>
            <a:endParaRPr lang="en-US" sz="1400" dirty="0">
              <a:latin typeface="Onest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10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Основные результаты лабораторных исследований</a:t>
            </a:r>
            <a:endParaRPr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 lang="en-US"/>
          </a:p>
        </p:txBody>
      </p:sp>
      <p:pic>
        <p:nvPicPr>
          <p:cNvPr id="7" name="Рисунок 6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95725" y="1643446"/>
            <a:ext cx="219074" cy="219074"/>
          </a:xfrm>
          <a:prstGeom prst="rect">
            <a:avLst/>
          </a:prstGeom>
        </p:spPr>
      </p:pic>
      <p:pic>
        <p:nvPicPr>
          <p:cNvPr id="8" name="Рисунок 7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3250" y="1948624"/>
            <a:ext cx="219074" cy="219074"/>
          </a:xfrm>
          <a:prstGeom prst="rect">
            <a:avLst/>
          </a:prstGeom>
        </p:spPr>
      </p:pic>
      <p:pic>
        <p:nvPicPr>
          <p:cNvPr id="9" name="Рисунок 8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3250" y="2262574"/>
            <a:ext cx="219074" cy="219074"/>
          </a:xfrm>
          <a:prstGeom prst="rect">
            <a:avLst/>
          </a:prstGeom>
        </p:spPr>
      </p:pic>
      <p:pic>
        <p:nvPicPr>
          <p:cNvPr id="10" name="Рисунок 9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3250" y="2883515"/>
            <a:ext cx="219074" cy="219074"/>
          </a:xfrm>
          <a:prstGeom prst="rect">
            <a:avLst/>
          </a:prstGeom>
        </p:spPr>
      </p:pic>
      <p:pic>
        <p:nvPicPr>
          <p:cNvPr id="11" name="Рисунок 10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95723" y="2883514"/>
            <a:ext cx="219074" cy="219074"/>
          </a:xfrm>
          <a:prstGeom prst="rect">
            <a:avLst/>
          </a:prstGeom>
        </p:spPr>
      </p:pic>
      <p:pic>
        <p:nvPicPr>
          <p:cNvPr id="12" name="Рисунок 11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95723" y="2548326"/>
            <a:ext cx="219074" cy="219074"/>
          </a:xfrm>
          <a:prstGeom prst="rect">
            <a:avLst/>
          </a:prstGeom>
        </p:spPr>
      </p:pic>
      <p:pic>
        <p:nvPicPr>
          <p:cNvPr id="13" name="Рисунок 12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3249" y="4447414"/>
            <a:ext cx="219074" cy="219074"/>
          </a:xfrm>
          <a:prstGeom prst="rect">
            <a:avLst/>
          </a:prstGeom>
        </p:spPr>
      </p:pic>
      <p:pic>
        <p:nvPicPr>
          <p:cNvPr id="14" name="Рисунок 13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3249" y="5843403"/>
            <a:ext cx="219074" cy="219074"/>
          </a:xfrm>
          <a:prstGeom prst="rect">
            <a:avLst/>
          </a:prstGeom>
        </p:spPr>
      </p:pic>
      <p:pic>
        <p:nvPicPr>
          <p:cNvPr id="15" name="Рисунок 14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95723" y="4447414"/>
            <a:ext cx="219074" cy="219074"/>
          </a:xfrm>
          <a:prstGeom prst="rect">
            <a:avLst/>
          </a:prstGeom>
        </p:spPr>
      </p:pic>
      <p:pic>
        <p:nvPicPr>
          <p:cNvPr id="16" name="Рисунок 15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95723" y="5207608"/>
            <a:ext cx="219074" cy="219074"/>
          </a:xfrm>
          <a:prstGeom prst="rect">
            <a:avLst/>
          </a:prstGeom>
        </p:spPr>
      </p:pic>
      <p:pic>
        <p:nvPicPr>
          <p:cNvPr id="17" name="Рисунок 16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67325" y="2883514"/>
            <a:ext cx="219074" cy="219074"/>
          </a:xfrm>
          <a:prstGeom prst="rect">
            <a:avLst/>
          </a:prstGeom>
        </p:spPr>
      </p:pic>
      <p:pic>
        <p:nvPicPr>
          <p:cNvPr id="18" name="Рисунок 17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67325" y="4447414"/>
            <a:ext cx="219074" cy="219074"/>
          </a:xfrm>
          <a:prstGeom prst="rect">
            <a:avLst/>
          </a:prstGeom>
        </p:spPr>
      </p:pic>
      <p:pic>
        <p:nvPicPr>
          <p:cNvPr id="19" name="Рисунок 18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67325" y="5207607"/>
            <a:ext cx="219074" cy="219074"/>
          </a:xfrm>
          <a:prstGeom prst="rect">
            <a:avLst/>
          </a:prstGeom>
        </p:spPr>
      </p:pic>
      <p:pic>
        <p:nvPicPr>
          <p:cNvPr id="20" name="Рисунок 19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67325" y="5843402"/>
            <a:ext cx="219074" cy="219074"/>
          </a:xfrm>
          <a:prstGeom prst="rect">
            <a:avLst/>
          </a:prstGeom>
        </p:spPr>
      </p:pic>
      <p:pic>
        <p:nvPicPr>
          <p:cNvPr id="21" name="Рисунок 20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29389" y="5207606"/>
            <a:ext cx="219074" cy="219074"/>
          </a:xfrm>
          <a:prstGeom prst="rect">
            <a:avLst/>
          </a:prstGeom>
        </p:spPr>
      </p:pic>
      <p:pic>
        <p:nvPicPr>
          <p:cNvPr id="22" name="Рисунок 21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58069" y="5207605"/>
            <a:ext cx="219074" cy="219074"/>
          </a:xfrm>
          <a:prstGeom prst="rect">
            <a:avLst/>
          </a:prstGeom>
        </p:spPr>
      </p:pic>
      <p:pic>
        <p:nvPicPr>
          <p:cNvPr id="23" name="Рисунок 22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167674" y="5207605"/>
            <a:ext cx="219074" cy="219074"/>
          </a:xfrm>
          <a:prstGeom prst="rect">
            <a:avLst/>
          </a:prstGeom>
        </p:spPr>
      </p:pic>
      <p:pic>
        <p:nvPicPr>
          <p:cNvPr id="24" name="Рисунок 23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167674" y="4447413"/>
            <a:ext cx="219074" cy="219074"/>
          </a:xfrm>
          <a:prstGeom prst="rect">
            <a:avLst/>
          </a:prstGeom>
        </p:spPr>
      </p:pic>
      <p:pic>
        <p:nvPicPr>
          <p:cNvPr id="25" name="Рисунок 24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791825" y="3825049"/>
            <a:ext cx="219074" cy="219074"/>
          </a:xfrm>
          <a:prstGeom prst="rect">
            <a:avLst/>
          </a:prstGeom>
        </p:spPr>
      </p:pic>
      <p:pic>
        <p:nvPicPr>
          <p:cNvPr id="26" name="Рисунок 25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789034" y="1635057"/>
            <a:ext cx="219074" cy="219074"/>
          </a:xfrm>
          <a:prstGeom prst="rect">
            <a:avLst/>
          </a:prstGeom>
        </p:spPr>
      </p:pic>
      <p:pic>
        <p:nvPicPr>
          <p:cNvPr id="27" name="Рисунок 26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33114" y="1948623"/>
            <a:ext cx="219074" cy="219074"/>
          </a:xfrm>
          <a:prstGeom prst="rect">
            <a:avLst/>
          </a:prstGeom>
        </p:spPr>
      </p:pic>
      <p:pic>
        <p:nvPicPr>
          <p:cNvPr id="28" name="Рисунок 27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33113" y="2262573"/>
            <a:ext cx="219074" cy="219074"/>
          </a:xfrm>
          <a:prstGeom prst="rect">
            <a:avLst/>
          </a:prstGeom>
        </p:spPr>
      </p:pic>
      <p:pic>
        <p:nvPicPr>
          <p:cNvPr id="29" name="Рисунок 28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167674" y="2859545"/>
            <a:ext cx="219074" cy="219074"/>
          </a:xfrm>
          <a:prstGeom prst="rect">
            <a:avLst/>
          </a:prstGeom>
        </p:spPr>
      </p:pic>
      <p:pic>
        <p:nvPicPr>
          <p:cNvPr id="30" name="Рисунок 29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29389" y="2859545"/>
            <a:ext cx="219074" cy="219074"/>
          </a:xfrm>
          <a:prstGeom prst="rect">
            <a:avLst/>
          </a:prstGeom>
        </p:spPr>
      </p:pic>
      <p:pic>
        <p:nvPicPr>
          <p:cNvPr id="31" name="Рисунок 30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58069" y="2859544"/>
            <a:ext cx="219074" cy="219074"/>
          </a:xfrm>
          <a:prstGeom prst="rect">
            <a:avLst/>
          </a:prstGeom>
        </p:spPr>
      </p:pic>
      <p:pic>
        <p:nvPicPr>
          <p:cNvPr id="32" name="Рисунок 31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29388" y="2548325"/>
            <a:ext cx="219074" cy="219074"/>
          </a:xfrm>
          <a:prstGeom prst="rect">
            <a:avLst/>
          </a:prstGeom>
        </p:spPr>
      </p:pic>
      <p:pic>
        <p:nvPicPr>
          <p:cNvPr id="33" name="Рисунок 32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29388" y="3498624"/>
            <a:ext cx="219074" cy="219074"/>
          </a:xfrm>
          <a:prstGeom prst="rect">
            <a:avLst/>
          </a:prstGeom>
        </p:spPr>
      </p:pic>
      <p:pic>
        <p:nvPicPr>
          <p:cNvPr id="34" name="Рисунок 33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29388" y="2226178"/>
            <a:ext cx="219074" cy="219074"/>
          </a:xfrm>
          <a:prstGeom prst="rect">
            <a:avLst/>
          </a:prstGeom>
        </p:spPr>
      </p:pic>
      <p:pic>
        <p:nvPicPr>
          <p:cNvPr id="35" name="Рисунок 34" descr="Флажок со сплошной заливкой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29388" y="4447412"/>
            <a:ext cx="219074" cy="219074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21BE49E-28CE-7099-6C7F-79FF8C53F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84238"/>
              </p:ext>
            </p:extLst>
          </p:nvPr>
        </p:nvGraphicFramePr>
        <p:xfrm>
          <a:off x="442914" y="1089025"/>
          <a:ext cx="11306177" cy="50401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14611">
                  <a:extLst>
                    <a:ext uri="{9D8B030D-6E8A-4147-A177-3AD203B41FA5}">
                      <a16:colId xmlns:a16="http://schemas.microsoft.com/office/drawing/2014/main" val="3416989346"/>
                    </a:ext>
                  </a:extLst>
                </a:gridCol>
                <a:gridCol w="454160">
                  <a:extLst>
                    <a:ext uri="{9D8B030D-6E8A-4147-A177-3AD203B41FA5}">
                      <a16:colId xmlns:a16="http://schemas.microsoft.com/office/drawing/2014/main" val="2881900438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1150563661"/>
                    </a:ext>
                  </a:extLst>
                </a:gridCol>
                <a:gridCol w="1504342">
                  <a:extLst>
                    <a:ext uri="{9D8B030D-6E8A-4147-A177-3AD203B41FA5}">
                      <a16:colId xmlns:a16="http://schemas.microsoft.com/office/drawing/2014/main" val="297232121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68243784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465039579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347032407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863192802"/>
                    </a:ext>
                  </a:extLst>
                </a:gridCol>
                <a:gridCol w="1785941">
                  <a:extLst>
                    <a:ext uri="{9D8B030D-6E8A-4147-A177-3AD203B41FA5}">
                      <a16:colId xmlns:a16="http://schemas.microsoft.com/office/drawing/2014/main" val="3340680839"/>
                    </a:ext>
                  </a:extLst>
                </a:gridCol>
              </a:tblGrid>
              <a:tr h="482753"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ПТ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Нефтегаз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Строительство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Транспорт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АПК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ИиДИ</a:t>
                      </a:r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Медицина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Втор. переработка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0059968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Энергетика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F4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836926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Электротехника</a:t>
                      </a:r>
                      <a:endParaRPr lang="ru-RU" sz="13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00603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Электроника, радиотехника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110822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Металлургия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389000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Машиностроение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449299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Легкая промышленность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3582875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Горное дело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555609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Ядерная техника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702988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Пищевая пром.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1795261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Строительство,</a:t>
                      </a:r>
                      <a:r>
                        <a:rPr lang="ru-RU" sz="13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архитектура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2954659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Сельское и лесное хозяйство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4157237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Транспорт </a:t>
                      </a: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0530164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Медицина </a:t>
                      </a:r>
                      <a:endParaRPr lang="ru-RU" sz="13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5448221"/>
                  </a:ext>
                </a:extLst>
              </a:tr>
              <a:tr h="31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Прочие отрасли</a:t>
                      </a:r>
                      <a:endParaRPr lang="ru-RU" sz="13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4314" marR="84314" marT="42157" marB="421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3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nest Regular" pitchFamily="2" charset="0"/>
                      </a:endParaRPr>
                    </a:p>
                  </a:txBody>
                  <a:tcPr marL="84314" marR="84314" marT="42157" marB="42157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204552"/>
                  </a:ext>
                </a:extLst>
              </a:tr>
            </a:tbl>
          </a:graphicData>
        </a:graphic>
      </p:graphicFrame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C9B1BD90-3B67-C850-4E67-A70CDDCF78D0}"/>
              </a:ext>
            </a:extLst>
          </p:cNvPr>
          <p:cNvGrpSpPr/>
          <p:nvPr/>
        </p:nvGrpSpPr>
        <p:grpSpPr>
          <a:xfrm>
            <a:off x="3154973" y="1635058"/>
            <a:ext cx="7867651" cy="4427421"/>
            <a:chOff x="3143250" y="1611612"/>
            <a:chExt cx="7867651" cy="4427421"/>
          </a:xfrm>
          <a:solidFill>
            <a:srgbClr val="6F4893"/>
          </a:solidFill>
        </p:grpSpPr>
        <p:pic>
          <p:nvPicPr>
            <p:cNvPr id="37" name="Рисунок 36" descr="Флажок со сплошной заливкой">
              <a:extLst>
                <a:ext uri="{FF2B5EF4-FFF2-40B4-BE49-F238E27FC236}">
                  <a16:creationId xmlns:a16="http://schemas.microsoft.com/office/drawing/2014/main" id="{5576F419-E89E-03DB-8AB5-69AF11C3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5726" y="1620001"/>
              <a:ext cx="219075" cy="219075"/>
            </a:xfrm>
            <a:prstGeom prst="rect">
              <a:avLst/>
            </a:prstGeom>
          </p:spPr>
        </p:pic>
        <p:pic>
          <p:nvPicPr>
            <p:cNvPr id="38" name="Рисунок 37" descr="Флажок со сплошной заливкой">
              <a:extLst>
                <a:ext uri="{FF2B5EF4-FFF2-40B4-BE49-F238E27FC236}">
                  <a16:creationId xmlns:a16="http://schemas.microsoft.com/office/drawing/2014/main" id="{7D879029-CD0B-E94F-CB68-C8C6ECE3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3251" y="1925179"/>
              <a:ext cx="219075" cy="219075"/>
            </a:xfrm>
            <a:prstGeom prst="rect">
              <a:avLst/>
            </a:prstGeom>
          </p:spPr>
        </p:pic>
        <p:pic>
          <p:nvPicPr>
            <p:cNvPr id="39" name="Рисунок 38" descr="Флажок со сплошной заливкой">
              <a:extLst>
                <a:ext uri="{FF2B5EF4-FFF2-40B4-BE49-F238E27FC236}">
                  <a16:creationId xmlns:a16="http://schemas.microsoft.com/office/drawing/2014/main" id="{4C641C11-B2C5-906B-E72A-EDC3BAE6F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3251" y="2239129"/>
              <a:ext cx="219075" cy="219075"/>
            </a:xfrm>
            <a:prstGeom prst="rect">
              <a:avLst/>
            </a:prstGeom>
          </p:spPr>
        </p:pic>
        <p:pic>
          <p:nvPicPr>
            <p:cNvPr id="40" name="Рисунок 39" descr="Флажок со сплошной заливкой">
              <a:extLst>
                <a:ext uri="{FF2B5EF4-FFF2-40B4-BE49-F238E27FC236}">
                  <a16:creationId xmlns:a16="http://schemas.microsoft.com/office/drawing/2014/main" id="{A4F72C1F-1CB3-0541-CAD0-52F0A610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3251" y="2860070"/>
              <a:ext cx="219075" cy="219075"/>
            </a:xfrm>
            <a:prstGeom prst="rect">
              <a:avLst/>
            </a:prstGeom>
          </p:spPr>
        </p:pic>
        <p:pic>
          <p:nvPicPr>
            <p:cNvPr id="41" name="Рисунок 40" descr="Флажок со сплошной заливкой">
              <a:extLst>
                <a:ext uri="{FF2B5EF4-FFF2-40B4-BE49-F238E27FC236}">
                  <a16:creationId xmlns:a16="http://schemas.microsoft.com/office/drawing/2014/main" id="{0FAE32BF-A52E-2356-2B29-0314B68ED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5725" y="2860069"/>
              <a:ext cx="219075" cy="219075"/>
            </a:xfrm>
            <a:prstGeom prst="rect">
              <a:avLst/>
            </a:prstGeom>
          </p:spPr>
        </p:pic>
        <p:pic>
          <p:nvPicPr>
            <p:cNvPr id="42" name="Рисунок 41" descr="Флажок со сплошной заливкой">
              <a:extLst>
                <a:ext uri="{FF2B5EF4-FFF2-40B4-BE49-F238E27FC236}">
                  <a16:creationId xmlns:a16="http://schemas.microsoft.com/office/drawing/2014/main" id="{E008B516-2368-7F6E-81E5-4A7EB17E1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5724" y="2524881"/>
              <a:ext cx="219075" cy="219075"/>
            </a:xfrm>
            <a:prstGeom prst="rect">
              <a:avLst/>
            </a:prstGeom>
          </p:spPr>
        </p:pic>
        <p:pic>
          <p:nvPicPr>
            <p:cNvPr id="43" name="Рисунок 42" descr="Флажок со сплошной заливкой">
              <a:extLst>
                <a:ext uri="{FF2B5EF4-FFF2-40B4-BE49-F238E27FC236}">
                  <a16:creationId xmlns:a16="http://schemas.microsoft.com/office/drawing/2014/main" id="{E64C21BF-202D-2C47-701D-C66A6C55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3250" y="4423969"/>
              <a:ext cx="219075" cy="219075"/>
            </a:xfrm>
            <a:prstGeom prst="rect">
              <a:avLst/>
            </a:prstGeom>
          </p:spPr>
        </p:pic>
        <p:pic>
          <p:nvPicPr>
            <p:cNvPr id="44" name="Рисунок 43" descr="Флажок со сплошной заливкой">
              <a:extLst>
                <a:ext uri="{FF2B5EF4-FFF2-40B4-BE49-F238E27FC236}">
                  <a16:creationId xmlns:a16="http://schemas.microsoft.com/office/drawing/2014/main" id="{FFA78059-A3AD-E65A-AB2B-DB74841F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3250" y="5819958"/>
              <a:ext cx="219075" cy="219075"/>
            </a:xfrm>
            <a:prstGeom prst="rect">
              <a:avLst/>
            </a:prstGeom>
          </p:spPr>
        </p:pic>
        <p:pic>
          <p:nvPicPr>
            <p:cNvPr id="45" name="Рисунок 44" descr="Флажок со сплошной заливкой">
              <a:extLst>
                <a:ext uri="{FF2B5EF4-FFF2-40B4-BE49-F238E27FC236}">
                  <a16:creationId xmlns:a16="http://schemas.microsoft.com/office/drawing/2014/main" id="{5C8652F6-25A5-6697-75F6-2A0DF4E0E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5724" y="4423969"/>
              <a:ext cx="219075" cy="219075"/>
            </a:xfrm>
            <a:prstGeom prst="rect">
              <a:avLst/>
            </a:prstGeom>
          </p:spPr>
        </p:pic>
        <p:pic>
          <p:nvPicPr>
            <p:cNvPr id="46" name="Рисунок 45" descr="Флажок со сплошной заливкой">
              <a:extLst>
                <a:ext uri="{FF2B5EF4-FFF2-40B4-BE49-F238E27FC236}">
                  <a16:creationId xmlns:a16="http://schemas.microsoft.com/office/drawing/2014/main" id="{1AB61F16-F6E2-FFA0-E51F-461A22E6B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5724" y="5184163"/>
              <a:ext cx="219075" cy="219075"/>
            </a:xfrm>
            <a:prstGeom prst="rect">
              <a:avLst/>
            </a:prstGeom>
          </p:spPr>
        </p:pic>
        <p:pic>
          <p:nvPicPr>
            <p:cNvPr id="47" name="Рисунок 46" descr="Флажок со сплошной заливкой">
              <a:extLst>
                <a:ext uri="{FF2B5EF4-FFF2-40B4-BE49-F238E27FC236}">
                  <a16:creationId xmlns:a16="http://schemas.microsoft.com/office/drawing/2014/main" id="{F49320FF-5CA4-20BB-8ACA-848005C6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7326" y="2860069"/>
              <a:ext cx="219075" cy="219075"/>
            </a:xfrm>
            <a:prstGeom prst="rect">
              <a:avLst/>
            </a:prstGeom>
          </p:spPr>
        </p:pic>
        <p:pic>
          <p:nvPicPr>
            <p:cNvPr id="48" name="Рисунок 47" descr="Флажок со сплошной заливкой">
              <a:extLst>
                <a:ext uri="{FF2B5EF4-FFF2-40B4-BE49-F238E27FC236}">
                  <a16:creationId xmlns:a16="http://schemas.microsoft.com/office/drawing/2014/main" id="{642AC0F1-A4C4-EDAF-A4F7-59363BB2E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7326" y="4423969"/>
              <a:ext cx="219075" cy="219075"/>
            </a:xfrm>
            <a:prstGeom prst="rect">
              <a:avLst/>
            </a:prstGeom>
          </p:spPr>
        </p:pic>
        <p:pic>
          <p:nvPicPr>
            <p:cNvPr id="49" name="Рисунок 48" descr="Флажок со сплошной заливкой">
              <a:extLst>
                <a:ext uri="{FF2B5EF4-FFF2-40B4-BE49-F238E27FC236}">
                  <a16:creationId xmlns:a16="http://schemas.microsoft.com/office/drawing/2014/main" id="{A44AD8FC-BC1C-D56E-A6F7-981893E5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7326" y="5184162"/>
              <a:ext cx="219075" cy="219075"/>
            </a:xfrm>
            <a:prstGeom prst="rect">
              <a:avLst/>
            </a:prstGeom>
          </p:spPr>
        </p:pic>
        <p:pic>
          <p:nvPicPr>
            <p:cNvPr id="50" name="Рисунок 49" descr="Флажок со сплошной заливкой">
              <a:extLst>
                <a:ext uri="{FF2B5EF4-FFF2-40B4-BE49-F238E27FC236}">
                  <a16:creationId xmlns:a16="http://schemas.microsoft.com/office/drawing/2014/main" id="{8EB75EA3-DC04-495D-EAD8-ED7BD654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7326" y="5819957"/>
              <a:ext cx="219075" cy="219075"/>
            </a:xfrm>
            <a:prstGeom prst="rect">
              <a:avLst/>
            </a:prstGeom>
          </p:spPr>
        </p:pic>
        <p:pic>
          <p:nvPicPr>
            <p:cNvPr id="51" name="Рисунок 50" descr="Флажок со сплошной заливкой">
              <a:extLst>
                <a:ext uri="{FF2B5EF4-FFF2-40B4-BE49-F238E27FC236}">
                  <a16:creationId xmlns:a16="http://schemas.microsoft.com/office/drawing/2014/main" id="{261E4A44-6EED-FE33-332C-3C437FFA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9390" y="5184161"/>
              <a:ext cx="219075" cy="219075"/>
            </a:xfrm>
            <a:prstGeom prst="rect">
              <a:avLst/>
            </a:prstGeom>
          </p:spPr>
        </p:pic>
        <p:pic>
          <p:nvPicPr>
            <p:cNvPr id="52" name="Рисунок 51" descr="Флажок со сплошной заливкой">
              <a:extLst>
                <a:ext uri="{FF2B5EF4-FFF2-40B4-BE49-F238E27FC236}">
                  <a16:creationId xmlns:a16="http://schemas.microsoft.com/office/drawing/2014/main" id="{6999146A-B62B-2CA3-D4F8-450CA6B6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58070" y="5184160"/>
              <a:ext cx="219075" cy="219075"/>
            </a:xfrm>
            <a:prstGeom prst="rect">
              <a:avLst/>
            </a:prstGeom>
          </p:spPr>
        </p:pic>
        <p:pic>
          <p:nvPicPr>
            <p:cNvPr id="53" name="Рисунок 52" descr="Флажок со сплошной заливкой">
              <a:extLst>
                <a:ext uri="{FF2B5EF4-FFF2-40B4-BE49-F238E27FC236}">
                  <a16:creationId xmlns:a16="http://schemas.microsoft.com/office/drawing/2014/main" id="{5856074D-59BC-C923-FCCE-33773F3D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675" y="5184160"/>
              <a:ext cx="219075" cy="219075"/>
            </a:xfrm>
            <a:prstGeom prst="rect">
              <a:avLst/>
            </a:prstGeom>
          </p:spPr>
        </p:pic>
        <p:pic>
          <p:nvPicPr>
            <p:cNvPr id="54" name="Рисунок 53" descr="Флажок со сплошной заливкой">
              <a:extLst>
                <a:ext uri="{FF2B5EF4-FFF2-40B4-BE49-F238E27FC236}">
                  <a16:creationId xmlns:a16="http://schemas.microsoft.com/office/drawing/2014/main" id="{7A5610CA-9E81-0961-4E33-264EB334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675" y="4423968"/>
              <a:ext cx="219075" cy="219075"/>
            </a:xfrm>
            <a:prstGeom prst="rect">
              <a:avLst/>
            </a:prstGeom>
          </p:spPr>
        </p:pic>
        <p:pic>
          <p:nvPicPr>
            <p:cNvPr id="55" name="Рисунок 54" descr="Флажок со сплошной заливкой">
              <a:extLst>
                <a:ext uri="{FF2B5EF4-FFF2-40B4-BE49-F238E27FC236}">
                  <a16:creationId xmlns:a16="http://schemas.microsoft.com/office/drawing/2014/main" id="{99F5D82C-98EF-D17A-FA9C-95D6A8F4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91826" y="3801604"/>
              <a:ext cx="219075" cy="219075"/>
            </a:xfrm>
            <a:prstGeom prst="rect">
              <a:avLst/>
            </a:prstGeom>
          </p:spPr>
        </p:pic>
        <p:pic>
          <p:nvPicPr>
            <p:cNvPr id="56" name="Рисунок 55" descr="Флажок со сплошной заливкой">
              <a:extLst>
                <a:ext uri="{FF2B5EF4-FFF2-40B4-BE49-F238E27FC236}">
                  <a16:creationId xmlns:a16="http://schemas.microsoft.com/office/drawing/2014/main" id="{F9A4EC51-EB17-FECC-C1E5-4D292FDE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89035" y="1611612"/>
              <a:ext cx="219075" cy="219075"/>
            </a:xfrm>
            <a:prstGeom prst="rect">
              <a:avLst/>
            </a:prstGeom>
          </p:spPr>
        </p:pic>
        <p:pic>
          <p:nvPicPr>
            <p:cNvPr id="57" name="Рисунок 56" descr="Флажок со сплошной заливкой">
              <a:extLst>
                <a:ext uri="{FF2B5EF4-FFF2-40B4-BE49-F238E27FC236}">
                  <a16:creationId xmlns:a16="http://schemas.microsoft.com/office/drawing/2014/main" id="{EBD92D7A-4A77-A7E3-8D6E-9BE2B796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33115" y="1925178"/>
              <a:ext cx="219075" cy="219075"/>
            </a:xfrm>
            <a:prstGeom prst="rect">
              <a:avLst/>
            </a:prstGeom>
          </p:spPr>
        </p:pic>
        <p:pic>
          <p:nvPicPr>
            <p:cNvPr id="58" name="Рисунок 57" descr="Флажок со сплошной заливкой">
              <a:extLst>
                <a:ext uri="{FF2B5EF4-FFF2-40B4-BE49-F238E27FC236}">
                  <a16:creationId xmlns:a16="http://schemas.microsoft.com/office/drawing/2014/main" id="{CC3EEF26-57F9-3FB3-C26B-781A394DE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33114" y="2239128"/>
              <a:ext cx="219075" cy="219075"/>
            </a:xfrm>
            <a:prstGeom prst="rect">
              <a:avLst/>
            </a:prstGeom>
          </p:spPr>
        </p:pic>
        <p:pic>
          <p:nvPicPr>
            <p:cNvPr id="59" name="Рисунок 58" descr="Флажок со сплошной заливкой">
              <a:extLst>
                <a:ext uri="{FF2B5EF4-FFF2-40B4-BE49-F238E27FC236}">
                  <a16:creationId xmlns:a16="http://schemas.microsoft.com/office/drawing/2014/main" id="{42B4489A-004F-E654-91C7-F69C4351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675" y="2836100"/>
              <a:ext cx="219075" cy="219075"/>
            </a:xfrm>
            <a:prstGeom prst="rect">
              <a:avLst/>
            </a:prstGeom>
          </p:spPr>
        </p:pic>
        <p:pic>
          <p:nvPicPr>
            <p:cNvPr id="60" name="Рисунок 59" descr="Флажок со сплошной заливкой">
              <a:extLst>
                <a:ext uri="{FF2B5EF4-FFF2-40B4-BE49-F238E27FC236}">
                  <a16:creationId xmlns:a16="http://schemas.microsoft.com/office/drawing/2014/main" id="{9A380E71-16EF-825D-BC0E-D7DFAA52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9390" y="2836100"/>
              <a:ext cx="219075" cy="219075"/>
            </a:xfrm>
            <a:prstGeom prst="rect">
              <a:avLst/>
            </a:prstGeom>
          </p:spPr>
        </p:pic>
        <p:pic>
          <p:nvPicPr>
            <p:cNvPr id="61" name="Рисунок 60" descr="Флажок со сплошной заливкой">
              <a:extLst>
                <a:ext uri="{FF2B5EF4-FFF2-40B4-BE49-F238E27FC236}">
                  <a16:creationId xmlns:a16="http://schemas.microsoft.com/office/drawing/2014/main" id="{1DDDCF61-B3B7-D200-0D18-B72DD7DF8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58070" y="2836099"/>
              <a:ext cx="219075" cy="219075"/>
            </a:xfrm>
            <a:prstGeom prst="rect">
              <a:avLst/>
            </a:prstGeom>
          </p:spPr>
        </p:pic>
        <p:pic>
          <p:nvPicPr>
            <p:cNvPr id="62" name="Рисунок 61" descr="Флажок со сплошной заливкой">
              <a:extLst>
                <a:ext uri="{FF2B5EF4-FFF2-40B4-BE49-F238E27FC236}">
                  <a16:creationId xmlns:a16="http://schemas.microsoft.com/office/drawing/2014/main" id="{5DF60B4C-83DC-748D-4293-79C61FBA7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9389" y="2524880"/>
              <a:ext cx="219075" cy="219075"/>
            </a:xfrm>
            <a:prstGeom prst="rect">
              <a:avLst/>
            </a:prstGeom>
          </p:spPr>
        </p:pic>
        <p:pic>
          <p:nvPicPr>
            <p:cNvPr id="63" name="Рисунок 62" descr="Флажок со сплошной заливкой">
              <a:extLst>
                <a:ext uri="{FF2B5EF4-FFF2-40B4-BE49-F238E27FC236}">
                  <a16:creationId xmlns:a16="http://schemas.microsoft.com/office/drawing/2014/main" id="{84265124-7F61-B5A2-CA92-62D1A287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9389" y="3475179"/>
              <a:ext cx="219075" cy="219075"/>
            </a:xfrm>
            <a:prstGeom prst="rect">
              <a:avLst/>
            </a:prstGeom>
          </p:spPr>
        </p:pic>
        <p:pic>
          <p:nvPicPr>
            <p:cNvPr id="94" name="Рисунок 93" descr="Флажок со сплошной заливкой">
              <a:extLst>
                <a:ext uri="{FF2B5EF4-FFF2-40B4-BE49-F238E27FC236}">
                  <a16:creationId xmlns:a16="http://schemas.microsoft.com/office/drawing/2014/main" id="{C468EE2B-B260-60E4-C1D3-B61994910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9389" y="2202733"/>
              <a:ext cx="219075" cy="219075"/>
            </a:xfrm>
            <a:prstGeom prst="rect">
              <a:avLst/>
            </a:prstGeom>
          </p:spPr>
        </p:pic>
        <p:pic>
          <p:nvPicPr>
            <p:cNvPr id="95" name="Рисунок 94" descr="Флажок со сплошной заливкой">
              <a:extLst>
                <a:ext uri="{FF2B5EF4-FFF2-40B4-BE49-F238E27FC236}">
                  <a16:creationId xmlns:a16="http://schemas.microsoft.com/office/drawing/2014/main" id="{540BEDDD-57E8-2754-0261-01A4B7278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9389" y="4423967"/>
              <a:ext cx="219075" cy="219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11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>
          <a:xfrm>
            <a:off x="408088" y="366045"/>
            <a:ext cx="9407382" cy="657289"/>
          </a:xfrm>
        </p:spPr>
        <p:txBody>
          <a:bodyPr/>
          <a:lstStyle/>
          <a:p>
            <a:pPr>
              <a:defRPr/>
            </a:pPr>
            <a:r>
              <a:rPr lang="ru-RU" b="1"/>
              <a:t>Исследовательские показатели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Исследовательские показатели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 bwMode="auto">
          <a:xfrm>
            <a:off x="4262358" y="1620231"/>
            <a:ext cx="176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774395"/>
                </a:solidFill>
                <a:latin typeface="Onest SemiBold"/>
              </a:rPr>
              <a:t>1000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4251816" y="1189779"/>
            <a:ext cx="1869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100">
                <a:latin typeface="Onest Regular"/>
              </a:rPr>
              <a:t>Публикации в Белом списке Минобрнауки РФ</a:t>
            </a:r>
            <a:endParaRPr/>
          </a:p>
        </p:txBody>
      </p:sp>
      <p:cxnSp>
        <p:nvCxnSpPr>
          <p:cNvPr id="57" name="Прямая соединительная линия 56"/>
          <p:cNvCxnSpPr>
            <a:cxnSpLocks/>
          </p:cNvCxnSpPr>
          <p:nvPr/>
        </p:nvCxnSpPr>
        <p:spPr bwMode="auto">
          <a:xfrm flipH="1">
            <a:off x="4295775" y="1124192"/>
            <a:ext cx="1655763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 bwMode="auto">
          <a:xfrm>
            <a:off x="6172596" y="1620231"/>
            <a:ext cx="190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774395"/>
                </a:solidFill>
                <a:latin typeface="Onest SemiBold"/>
              </a:rPr>
              <a:t>500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6162054" y="1189779"/>
            <a:ext cx="1754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100">
                <a:latin typeface="Onest Regular"/>
              </a:rPr>
              <a:t>Публикации в РИНЦ </a:t>
            </a:r>
            <a:br>
              <a:rPr lang="en-US" sz="1100">
                <a:latin typeface="Onest Regular"/>
              </a:rPr>
            </a:br>
            <a:r>
              <a:rPr lang="ru-RU" sz="1100">
                <a:latin typeface="Onest Regular"/>
              </a:rPr>
              <a:t>в расчете на 100 НПР</a:t>
            </a:r>
            <a:endParaRPr/>
          </a:p>
        </p:txBody>
      </p:sp>
      <p:cxnSp>
        <p:nvCxnSpPr>
          <p:cNvPr id="60" name="Прямая соединительная линия 59"/>
          <p:cNvCxnSpPr>
            <a:cxnSpLocks/>
          </p:cNvCxnSpPr>
          <p:nvPr/>
        </p:nvCxnSpPr>
        <p:spPr bwMode="auto">
          <a:xfrm flipH="1">
            <a:off x="6240463" y="1124192"/>
            <a:ext cx="1664381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cxnSpLocks/>
          </p:cNvCxnSpPr>
          <p:nvPr/>
        </p:nvCxnSpPr>
        <p:spPr bwMode="auto">
          <a:xfrm flipH="1">
            <a:off x="4295775" y="2271784"/>
            <a:ext cx="1655763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cxnSpLocks/>
          </p:cNvCxnSpPr>
          <p:nvPr/>
        </p:nvCxnSpPr>
        <p:spPr bwMode="auto">
          <a:xfrm flipH="1">
            <a:off x="6240463" y="2271784"/>
            <a:ext cx="1658248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 bwMode="auto">
          <a:xfrm>
            <a:off x="4229217" y="2356514"/>
            <a:ext cx="1787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100">
                <a:latin typeface="Onest Regular"/>
              </a:rPr>
              <a:t>Публикации в </a:t>
            </a:r>
            <a:r>
              <a:rPr lang="en-US" sz="1100">
                <a:latin typeface="Onest Regular"/>
              </a:rPr>
              <a:t>SCOPUS</a:t>
            </a:r>
            <a:endParaRPr/>
          </a:p>
          <a:p>
            <a:pPr>
              <a:defRPr/>
            </a:pPr>
            <a:endParaRPr lang="ru-RU" sz="1100">
              <a:latin typeface="Onest Regular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4251113" y="2655138"/>
            <a:ext cx="78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Onest SemiBold"/>
              </a:rPr>
              <a:t>2000</a:t>
            </a:r>
            <a:endParaRPr/>
          </a:p>
        </p:txBody>
      </p:sp>
      <p:sp>
        <p:nvSpPr>
          <p:cNvPr id="65" name="TextBox 64"/>
          <p:cNvSpPr txBox="1"/>
          <p:nvPr/>
        </p:nvSpPr>
        <p:spPr bwMode="auto">
          <a:xfrm>
            <a:off x="5173614" y="2655138"/>
            <a:ext cx="827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774395"/>
                </a:solidFill>
                <a:latin typeface="Onest SemiBold"/>
              </a:rPr>
              <a:t>1000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6159467" y="2356514"/>
            <a:ext cx="1756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100">
                <a:latin typeface="Onest Regular"/>
              </a:rPr>
              <a:t>Публикации в ВАК</a:t>
            </a:r>
            <a:endParaRPr lang="en-US" sz="1100">
              <a:latin typeface="Onest Regular"/>
            </a:endParaRPr>
          </a:p>
          <a:p>
            <a:pPr>
              <a:defRPr/>
            </a:pPr>
            <a:endParaRPr lang="ru-RU" sz="1100">
              <a:latin typeface="Onest Regular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6150061" y="2655138"/>
            <a:ext cx="78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chemeClr val="bg1">
                    <a:lumMod val="65000"/>
                  </a:schemeClr>
                </a:solidFill>
                <a:latin typeface="Onest SemiBold"/>
              </a:rPr>
              <a:t>2000</a:t>
            </a:r>
            <a:endParaRPr/>
          </a:p>
        </p:txBody>
      </p:sp>
      <p:sp>
        <p:nvSpPr>
          <p:cNvPr id="68" name="TextBox 67"/>
          <p:cNvSpPr txBox="1"/>
          <p:nvPr/>
        </p:nvSpPr>
        <p:spPr bwMode="auto">
          <a:xfrm>
            <a:off x="7072562" y="2655138"/>
            <a:ext cx="827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774395"/>
                </a:solidFill>
                <a:latin typeface="Onest SemiBold"/>
              </a:rPr>
              <a:t>1500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69" name="Rectangle 4"/>
          <p:cNvSpPr/>
          <p:nvPr/>
        </p:nvSpPr>
        <p:spPr bwMode="auto">
          <a:xfrm>
            <a:off x="4251113" y="4106218"/>
            <a:ext cx="3693238" cy="65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04800" dir="3780000" sx="85000" sy="85000" algn="tl" rotWithShape="0">
              <a:schemeClr val="bg1">
                <a:lumMod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endParaRPr lang="en-US" sz="1100" b="1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852617" y="4241734"/>
            <a:ext cx="2836146" cy="41125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defRPr/>
            </a:pPr>
            <a:r>
              <a:rPr lang="ru-RU" sz="1100">
                <a:latin typeface="Onest Regular"/>
              </a:rPr>
              <a:t>Индекс Хирша по всем публикациям на elibrary.ru</a:t>
            </a:r>
            <a:endParaRPr/>
          </a:p>
        </p:txBody>
      </p:sp>
      <p:sp>
        <p:nvSpPr>
          <p:cNvPr id="71" name="Rectangle 4"/>
          <p:cNvSpPr/>
          <p:nvPr/>
        </p:nvSpPr>
        <p:spPr bwMode="auto">
          <a:xfrm>
            <a:off x="4251113" y="5014930"/>
            <a:ext cx="3693238" cy="65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04800" dir="3780000" sx="85000" sy="85000" algn="tl" rotWithShape="0">
              <a:schemeClr val="bg1">
                <a:lumMod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  <a:spcBef>
                <a:spcPts val="1000"/>
              </a:spcBef>
              <a:defRPr/>
            </a:pPr>
            <a:endParaRPr lang="en-US" sz="1100" b="1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4852617" y="5150446"/>
            <a:ext cx="2626596" cy="41125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defRPr/>
            </a:pPr>
            <a:r>
              <a:rPr lang="ru-RU" sz="1100">
                <a:latin typeface="Onest Regular"/>
              </a:rPr>
              <a:t>Учёных СПбПУ с индексом Хирша от </a:t>
            </a:r>
            <a:r>
              <a:rPr lang="ru-RU" sz="1100">
                <a:latin typeface="Onest Bold"/>
              </a:rPr>
              <a:t>19</a:t>
            </a:r>
            <a:r>
              <a:rPr lang="ru-RU" sz="1100">
                <a:latin typeface="Onest Regular"/>
              </a:rPr>
              <a:t> до </a:t>
            </a:r>
            <a:r>
              <a:rPr lang="ru-RU" sz="1100">
                <a:latin typeface="Onest Bold"/>
              </a:rPr>
              <a:t>112</a:t>
            </a:r>
            <a:endParaRPr/>
          </a:p>
        </p:txBody>
      </p:sp>
      <p:cxnSp>
        <p:nvCxnSpPr>
          <p:cNvPr id="73" name="Прямая соединительная линия 72"/>
          <p:cNvCxnSpPr>
            <a:cxnSpLocks/>
          </p:cNvCxnSpPr>
          <p:nvPr/>
        </p:nvCxnSpPr>
        <p:spPr bwMode="auto">
          <a:xfrm flipH="1">
            <a:off x="4295775" y="4106218"/>
            <a:ext cx="3602936" cy="0"/>
          </a:xfrm>
          <a:prstGeom prst="line">
            <a:avLst/>
          </a:prstGeom>
          <a:ln w="28575">
            <a:solidFill>
              <a:srgbClr val="DB49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cxnSpLocks/>
          </p:cNvCxnSpPr>
          <p:nvPr/>
        </p:nvCxnSpPr>
        <p:spPr bwMode="auto">
          <a:xfrm flipH="1">
            <a:off x="4295775" y="5014930"/>
            <a:ext cx="3602936" cy="0"/>
          </a:xfrm>
          <a:prstGeom prst="line">
            <a:avLst/>
          </a:prstGeom>
          <a:ln w="28575">
            <a:solidFill>
              <a:srgbClr val="DB49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 bwMode="auto">
          <a:xfrm>
            <a:off x="4251113" y="3027047"/>
            <a:ext cx="789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900">
                <a:latin typeface="Onest SemiBold"/>
              </a:rPr>
              <a:t>2023 г.</a:t>
            </a:r>
            <a:endParaRPr/>
          </a:p>
        </p:txBody>
      </p:sp>
      <p:sp>
        <p:nvSpPr>
          <p:cNvPr id="76" name="TextBox 75"/>
          <p:cNvSpPr txBox="1"/>
          <p:nvPr/>
        </p:nvSpPr>
        <p:spPr bwMode="auto">
          <a:xfrm>
            <a:off x="5173614" y="3027047"/>
            <a:ext cx="827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900">
                <a:latin typeface="Onest SemiBold"/>
              </a:rPr>
              <a:t>2024 г.</a:t>
            </a:r>
            <a:endParaRPr/>
          </a:p>
        </p:txBody>
      </p:sp>
      <p:sp>
        <p:nvSpPr>
          <p:cNvPr id="77" name="TextBox 76"/>
          <p:cNvSpPr txBox="1"/>
          <p:nvPr/>
        </p:nvSpPr>
        <p:spPr bwMode="auto">
          <a:xfrm>
            <a:off x="6150061" y="3027047"/>
            <a:ext cx="789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900">
                <a:latin typeface="Onest SemiBold"/>
              </a:rPr>
              <a:t>2023 г.</a:t>
            </a:r>
            <a:endParaRPr/>
          </a:p>
        </p:txBody>
      </p:sp>
      <p:sp>
        <p:nvSpPr>
          <p:cNvPr id="78" name="TextBox 77"/>
          <p:cNvSpPr txBox="1"/>
          <p:nvPr/>
        </p:nvSpPr>
        <p:spPr bwMode="auto">
          <a:xfrm>
            <a:off x="7072562" y="3027047"/>
            <a:ext cx="827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900">
                <a:latin typeface="Onest SemiBold"/>
              </a:rPr>
              <a:t>2024 г.</a:t>
            </a:r>
            <a:endParaRPr/>
          </a:p>
        </p:txBody>
      </p:sp>
      <p:sp>
        <p:nvSpPr>
          <p:cNvPr id="79" name="TextBox 78"/>
          <p:cNvSpPr txBox="1"/>
          <p:nvPr/>
        </p:nvSpPr>
        <p:spPr bwMode="auto">
          <a:xfrm>
            <a:off x="8706774" y="1183346"/>
            <a:ext cx="1603844" cy="3994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defRPr/>
            </a:pPr>
            <a:r>
              <a:rPr lang="ru-RU" sz="1100">
                <a:solidFill>
                  <a:srgbClr val="3AAA35"/>
                </a:solidFill>
                <a:latin typeface="Onest Bold"/>
                <a:cs typeface="Arial"/>
              </a:rPr>
              <a:t>НАУЧНЫХ ЖУРНАЛОВ СПбПУ </a:t>
            </a:r>
            <a:endParaRPr>
              <a:solidFill>
                <a:srgbClr val="3AAA3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8063026" y="984171"/>
            <a:ext cx="83130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 dirty="0">
                <a:solidFill>
                  <a:srgbClr val="3AAA35"/>
                </a:solidFill>
                <a:latin typeface="Onest SemiBold"/>
              </a:rPr>
              <a:t>13</a:t>
            </a:r>
            <a:endParaRPr dirty="0">
              <a:solidFill>
                <a:srgbClr val="3AAA3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8073229" y="1611915"/>
            <a:ext cx="3718177" cy="313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Математическое моделирование и динамика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Фундаментальная и прикладная физика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Градостроительство 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Цифровые технологии и телекоммуникации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Энергоресурсы и электрооборудование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Инженерное проектирование машин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Химическая промышленность и технологические процессы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Экономический анализ и управление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Политические исследования </a:t>
            </a:r>
            <a:br>
              <a:rPr lang="ru-RU" sz="1200">
                <a:latin typeface="Onest Regular"/>
                <a:cs typeface="Arial"/>
              </a:rPr>
            </a:br>
            <a:r>
              <a:rPr lang="ru-RU" sz="1200">
                <a:latin typeface="Onest Regular"/>
                <a:cs typeface="Arial"/>
              </a:rPr>
              <a:t>и государственное управление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Исторические исследования 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Философские учения 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Педагогические теории</a:t>
            </a:r>
            <a:endParaRPr/>
          </a:p>
          <a:p>
            <a:pPr marL="180000" indent="-180000">
              <a:lnSpc>
                <a:spcPct val="110000"/>
              </a:lnSpc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  <a:cs typeface="Arial"/>
              </a:rPr>
              <a:t>Лингвистика и литературоведение</a:t>
            </a:r>
            <a:endParaRPr/>
          </a:p>
        </p:txBody>
      </p:sp>
      <p:sp>
        <p:nvSpPr>
          <p:cNvPr id="82" name="TextBox 81"/>
          <p:cNvSpPr txBox="1"/>
          <p:nvPr/>
        </p:nvSpPr>
        <p:spPr bwMode="auto">
          <a:xfrm>
            <a:off x="8706774" y="5197199"/>
            <a:ext cx="3280606" cy="2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defRPr/>
            </a:pPr>
            <a:r>
              <a:rPr lang="ru-RU" sz="1100">
                <a:solidFill>
                  <a:srgbClr val="3AAA35"/>
                </a:solidFill>
                <a:latin typeface="Onest Bold"/>
                <a:cs typeface="Arial"/>
              </a:rPr>
              <a:t>УЧЁНЫХ СПБПУ </a:t>
            </a:r>
            <a:endParaRPr>
              <a:solidFill>
                <a:srgbClr val="3AAA3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8063026" y="4872424"/>
            <a:ext cx="83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15</a:t>
            </a:r>
            <a:endParaRPr>
              <a:solidFill>
                <a:srgbClr val="3AAA3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8073229" y="5523585"/>
            <a:ext cx="278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Clr>
                <a:srgbClr val="8840FF"/>
              </a:buClr>
              <a:defRPr/>
            </a:pPr>
            <a:r>
              <a:rPr lang="ru-RU" sz="1200">
                <a:latin typeface="Onest Regular"/>
                <a:cs typeface="Arial"/>
              </a:rPr>
              <a:t>в </a:t>
            </a:r>
            <a:r>
              <a:rPr lang="ru-RU" sz="1200">
                <a:latin typeface="Onest Bold"/>
                <a:cs typeface="Arial"/>
              </a:rPr>
              <a:t>ТОП-100</a:t>
            </a:r>
            <a:r>
              <a:rPr lang="ru-RU" sz="1200">
                <a:latin typeface="Onest Regular"/>
                <a:cs typeface="Arial"/>
              </a:rPr>
              <a:t> самых высокоцитируемых учёных мира по версии издательства</a:t>
            </a:r>
            <a:endParaRPr/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2"/>
          <a:srcRect l="7483" t="16181" r="915"/>
          <a:stretch/>
        </p:blipFill>
        <p:spPr bwMode="auto">
          <a:xfrm>
            <a:off x="432707" y="1109345"/>
            <a:ext cx="3562818" cy="493201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 bwMode="auto">
          <a:xfrm>
            <a:off x="4251114" y="3358737"/>
            <a:ext cx="1750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774395"/>
                </a:solidFill>
                <a:latin typeface="+mj-lt"/>
              </a:rPr>
              <a:t>Q1 - 269 , Q2 - 285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4273725" y="4262697"/>
            <a:ext cx="59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DB4928"/>
                </a:solidFill>
                <a:latin typeface="Onest SemiBold"/>
              </a:rPr>
              <a:t>200</a:t>
            </a:r>
            <a:endParaRPr dirty="0">
              <a:solidFill>
                <a:srgbClr val="DB4928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4280191" y="5171408"/>
            <a:ext cx="59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rgbClr val="DB4928"/>
                </a:solidFill>
                <a:latin typeface="Onest SemiBold"/>
              </a:rPr>
              <a:t>100</a:t>
            </a:r>
            <a:endParaRPr>
              <a:solidFill>
                <a:srgbClr val="DB4928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270BB4-BF4E-3245-888D-898CE0DF4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503684" y="3534465"/>
            <a:ext cx="4933372" cy="829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12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b="1"/>
              <a:t>Исследование влияния микропластика на экосистемы пресноводных водоемов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Исследование влияния микропластика на экосистемы пресноводных водоемов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 bwMode="auto">
          <a:xfrm>
            <a:off x="442913" y="1466047"/>
            <a:ext cx="720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01</a:t>
            </a:r>
            <a:endParaRPr/>
          </a:p>
        </p:txBody>
      </p:sp>
      <p:cxnSp>
        <p:nvCxnSpPr>
          <p:cNvPr id="33" name="Прямая соединительная линия 32"/>
          <p:cNvCxnSpPr>
            <a:cxnSpLocks/>
          </p:cNvCxnSpPr>
          <p:nvPr/>
        </p:nvCxnSpPr>
        <p:spPr bwMode="auto">
          <a:xfrm flipH="1">
            <a:off x="442913" y="2389634"/>
            <a:ext cx="1130617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 bwMode="auto">
          <a:xfrm>
            <a:off x="442913" y="2331468"/>
            <a:ext cx="107949" cy="107949"/>
          </a:xfrm>
          <a:prstGeom prst="rect">
            <a:avLst/>
          </a:prstGeom>
          <a:solidFill>
            <a:srgbClr val="3AA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Прямоугольник 34"/>
          <p:cNvSpPr/>
          <p:nvPr/>
        </p:nvSpPr>
        <p:spPr bwMode="auto">
          <a:xfrm>
            <a:off x="2387600" y="2331468"/>
            <a:ext cx="107949" cy="1079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Прямоугольник 35"/>
          <p:cNvSpPr/>
          <p:nvPr/>
        </p:nvSpPr>
        <p:spPr bwMode="auto">
          <a:xfrm>
            <a:off x="4295775" y="2331468"/>
            <a:ext cx="107949" cy="1079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Прямоугольник 36"/>
          <p:cNvSpPr/>
          <p:nvPr/>
        </p:nvSpPr>
        <p:spPr bwMode="auto">
          <a:xfrm>
            <a:off x="6240463" y="2331468"/>
            <a:ext cx="107949" cy="1079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Прямоугольник 37"/>
          <p:cNvSpPr/>
          <p:nvPr/>
        </p:nvSpPr>
        <p:spPr bwMode="auto">
          <a:xfrm>
            <a:off x="8148638" y="2331468"/>
            <a:ext cx="107949" cy="1079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Прямоугольник 38"/>
          <p:cNvSpPr/>
          <p:nvPr/>
        </p:nvSpPr>
        <p:spPr bwMode="auto">
          <a:xfrm>
            <a:off x="10093326" y="2331468"/>
            <a:ext cx="107949" cy="1079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TextBox 39"/>
          <p:cNvSpPr txBox="1"/>
          <p:nvPr/>
        </p:nvSpPr>
        <p:spPr bwMode="auto">
          <a:xfrm>
            <a:off x="2387599" y="1608550"/>
            <a:ext cx="6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Onest SemiBold"/>
              </a:rPr>
              <a:t>02</a:t>
            </a:r>
            <a:endParaRPr/>
          </a:p>
        </p:txBody>
      </p:sp>
      <p:sp>
        <p:nvSpPr>
          <p:cNvPr id="41" name="TextBox 40"/>
          <p:cNvSpPr txBox="1"/>
          <p:nvPr/>
        </p:nvSpPr>
        <p:spPr bwMode="auto">
          <a:xfrm>
            <a:off x="4295772" y="1607375"/>
            <a:ext cx="6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Onest SemiBold"/>
              </a:rPr>
              <a:t>03</a:t>
            </a:r>
            <a:endParaRPr/>
          </a:p>
        </p:txBody>
      </p:sp>
      <p:sp>
        <p:nvSpPr>
          <p:cNvPr id="42" name="TextBox 41"/>
          <p:cNvSpPr txBox="1"/>
          <p:nvPr/>
        </p:nvSpPr>
        <p:spPr bwMode="auto">
          <a:xfrm>
            <a:off x="6240463" y="1607375"/>
            <a:ext cx="6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Onest SemiBold"/>
              </a:rPr>
              <a:t>04</a:t>
            </a:r>
            <a:endParaRPr/>
          </a:p>
        </p:txBody>
      </p:sp>
      <p:sp>
        <p:nvSpPr>
          <p:cNvPr id="43" name="TextBox 42"/>
          <p:cNvSpPr txBox="1"/>
          <p:nvPr/>
        </p:nvSpPr>
        <p:spPr bwMode="auto">
          <a:xfrm>
            <a:off x="8148638" y="1607375"/>
            <a:ext cx="6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Onest SemiBold"/>
              </a:rPr>
              <a:t>05</a:t>
            </a:r>
            <a:endParaRPr/>
          </a:p>
        </p:txBody>
      </p:sp>
      <p:sp>
        <p:nvSpPr>
          <p:cNvPr id="44" name="TextBox 43"/>
          <p:cNvSpPr txBox="1"/>
          <p:nvPr/>
        </p:nvSpPr>
        <p:spPr bwMode="auto">
          <a:xfrm>
            <a:off x="10093326" y="1607375"/>
            <a:ext cx="6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Onest SemiBold"/>
              </a:rPr>
              <a:t>06</a:t>
            </a:r>
            <a:endParaRPr/>
          </a:p>
        </p:txBody>
      </p:sp>
      <p:sp>
        <p:nvSpPr>
          <p:cNvPr id="45" name="TextBox 44"/>
          <p:cNvSpPr txBox="1"/>
          <p:nvPr/>
        </p:nvSpPr>
        <p:spPr bwMode="auto">
          <a:xfrm>
            <a:off x="376436" y="2679391"/>
            <a:ext cx="1723827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300">
                <a:latin typeface="+mj-lt"/>
              </a:rPr>
              <a:t>Экосистемы пресноводных водоемов</a:t>
            </a:r>
            <a:endParaRPr/>
          </a:p>
        </p:txBody>
      </p:sp>
      <p:sp>
        <p:nvSpPr>
          <p:cNvPr id="46" name="TextBox 45"/>
          <p:cNvSpPr txBox="1"/>
          <p:nvPr/>
        </p:nvSpPr>
        <p:spPr bwMode="auto">
          <a:xfrm>
            <a:off x="379943" y="3353257"/>
            <a:ext cx="1720320" cy="131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100">
                <a:latin typeface="Onest Regular"/>
                <a:ea typeface="Times New Roman"/>
                <a:cs typeface="Times New Roman"/>
              </a:rPr>
              <a:t>Рассматриваются механизмы накопления микропластика в пресноводных экосистемах и его воздействие на водные организмы.</a:t>
            </a:r>
            <a:endParaRPr lang="ru-RU" sz="1100">
              <a:latin typeface="Onest Regular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218186" y="2679391"/>
            <a:ext cx="172382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300">
                <a:latin typeface="+mj-lt"/>
              </a:rPr>
              <a:t>Исследование полимеров</a:t>
            </a:r>
            <a:br>
              <a:rPr lang="ru-RU" sz="1300">
                <a:latin typeface="+mj-lt"/>
              </a:rPr>
            </a:br>
            <a:r>
              <a:rPr lang="ru-RU" sz="1300">
                <a:latin typeface="+mj-lt"/>
              </a:rPr>
              <a:t>и микропластика</a:t>
            </a:r>
            <a:endParaRPr/>
          </a:p>
        </p:txBody>
      </p:sp>
      <p:sp>
        <p:nvSpPr>
          <p:cNvPr id="48" name="TextBox 47"/>
          <p:cNvSpPr txBox="1"/>
          <p:nvPr/>
        </p:nvSpPr>
        <p:spPr bwMode="auto">
          <a:xfrm>
            <a:off x="4221693" y="3353257"/>
            <a:ext cx="1720320" cy="131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100">
                <a:latin typeface="Onest Regular"/>
              </a:rPr>
              <a:t>Особое внимание уделено изучению биоаккумуляции микропластика в пищевой цепи и его долгосрочным экологическим последствиям.</a:t>
            </a:r>
            <a:endParaRPr lang="ru-RU" sz="1100">
              <a:latin typeface="Onest Regular"/>
              <a:cs typeface="Arial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2297311" y="2679391"/>
            <a:ext cx="1723827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300">
                <a:latin typeface="+mj-lt"/>
              </a:rPr>
              <a:t>Антропогенная нагрузка на территорию</a:t>
            </a:r>
            <a:endParaRPr/>
          </a:p>
        </p:txBody>
      </p:sp>
      <p:sp>
        <p:nvSpPr>
          <p:cNvPr id="50" name="TextBox 49"/>
          <p:cNvSpPr txBox="1"/>
          <p:nvPr/>
        </p:nvSpPr>
        <p:spPr bwMode="auto">
          <a:xfrm>
            <a:off x="2299064" y="3353945"/>
            <a:ext cx="1720320" cy="2072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100">
                <a:latin typeface="Onest Regular"/>
              </a:rPr>
              <a:t>В данном исследовании рассматриваются механизмы накопления микропластика в пресноводных экосистемах и его воздействие на водные организмы. Особое внимание уделено изучению биоаккумуляции.</a:t>
            </a:r>
            <a:endParaRPr lang="ru-RU" sz="1100">
              <a:latin typeface="Onest Regular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6139061" y="2685362"/>
            <a:ext cx="1723827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300">
                <a:latin typeface="+mj-lt"/>
              </a:rPr>
              <a:t>Экосистемы пресноводных водоемов</a:t>
            </a:r>
            <a:endParaRPr/>
          </a:p>
        </p:txBody>
      </p:sp>
      <p:sp>
        <p:nvSpPr>
          <p:cNvPr id="52" name="TextBox 51"/>
          <p:cNvSpPr txBox="1"/>
          <p:nvPr/>
        </p:nvSpPr>
        <p:spPr bwMode="auto">
          <a:xfrm>
            <a:off x="6140814" y="3359916"/>
            <a:ext cx="1720320" cy="131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100">
                <a:latin typeface="Onest Regular"/>
                <a:ea typeface="Times New Roman"/>
                <a:cs typeface="Times New Roman"/>
              </a:rPr>
              <a:t>Рассматриваются механизмы накопления микропластика в пресноводных экосистемах и его воздействие на водные организмы</a:t>
            </a:r>
            <a:endParaRPr lang="ru-RU" sz="1100">
              <a:latin typeface="Onest Regular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8051999" y="2686052"/>
            <a:ext cx="1723827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300">
                <a:latin typeface="+mj-lt"/>
              </a:rPr>
              <a:t>Разработка методов </a:t>
            </a:r>
            <a:br>
              <a:rPr lang="ru-RU" sz="1300">
                <a:latin typeface="+mj-lt"/>
              </a:rPr>
            </a:br>
            <a:r>
              <a:rPr lang="ru-RU" sz="1300">
                <a:latin typeface="+mj-lt"/>
              </a:rPr>
              <a:t>детекции</a:t>
            </a:r>
          </a:p>
        </p:txBody>
      </p:sp>
      <p:sp>
        <p:nvSpPr>
          <p:cNvPr id="54" name="TextBox 53"/>
          <p:cNvSpPr txBox="1"/>
          <p:nvPr/>
        </p:nvSpPr>
        <p:spPr bwMode="auto">
          <a:xfrm>
            <a:off x="8053751" y="3360606"/>
            <a:ext cx="1720320" cy="131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100">
                <a:latin typeface="Onest Regular"/>
                <a:ea typeface="Times New Roman"/>
                <a:cs typeface="Times New Roman"/>
              </a:rPr>
              <a:t>Рассматриваются механизмы накопления микропластика в пресноводных экосистемах и его воздействие на водные организмы</a:t>
            </a:r>
            <a:endParaRPr lang="ru-RU" sz="1100">
              <a:latin typeface="Onest Regular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0006211" y="2688552"/>
            <a:ext cx="1723827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300">
                <a:latin typeface="+mj-lt"/>
              </a:rPr>
              <a:t>Исследование свойств микропластика</a:t>
            </a:r>
            <a:endParaRPr/>
          </a:p>
        </p:txBody>
      </p:sp>
      <p:sp>
        <p:nvSpPr>
          <p:cNvPr id="56" name="TextBox 55"/>
          <p:cNvSpPr txBox="1"/>
          <p:nvPr/>
        </p:nvSpPr>
        <p:spPr bwMode="auto">
          <a:xfrm>
            <a:off x="10009718" y="3362418"/>
            <a:ext cx="1720320" cy="1618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100">
                <a:latin typeface="Onest Regular"/>
              </a:rPr>
              <a:t>В данном исследовании рассматриваются механизмы накопления микропластика в пресноводных экосистемах и его воздействие на водные организмы.</a:t>
            </a:r>
            <a:endParaRPr lang="ru-RU" sz="1100">
              <a:latin typeface="Onest Regular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Rectangle 10"/>
          <p:cNvSpPr/>
          <p:nvPr/>
        </p:nvSpPr>
        <p:spPr bwMode="auto">
          <a:xfrm rot="5400000">
            <a:off x="-53559" y="1589029"/>
            <a:ext cx="4594340" cy="3600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04800" dir="1560000" sx="97000" sy="97000" algn="tl" rotWithShape="0">
              <a:schemeClr val="bg1">
                <a:lumMod val="2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2700">
              <a:spcBef>
                <a:spcPts val="93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4" name="Rectangle 10"/>
          <p:cNvSpPr/>
          <p:nvPr/>
        </p:nvSpPr>
        <p:spPr bwMode="auto">
          <a:xfrm rot="5400000">
            <a:off x="3798958" y="1579567"/>
            <a:ext cx="4589125" cy="3600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04800" dir="1560000" sx="97000" sy="97000" algn="tl" rotWithShape="0">
              <a:schemeClr val="bg1">
                <a:lumMod val="2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2700">
              <a:spcBef>
                <a:spcPts val="93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13</a:t>
            </a:fld>
            <a:endParaRPr lang="en-US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 lang="en-US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294041" y="1089025"/>
            <a:ext cx="3598959" cy="224106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3389" y="1085500"/>
            <a:ext cx="3600444" cy="22558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 bwMode="auto">
          <a:xfrm>
            <a:off x="595347" y="3555768"/>
            <a:ext cx="3351153" cy="207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  <a:defRPr/>
            </a:pP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В рамках национального проекта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Bold"/>
              </a:rPr>
              <a:t>«Фундаментальная физика и новые материалы»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запланировано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Bold"/>
              </a:rPr>
              <a:t>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открытие лаборатории изучения структуры полимерных композитов в Физико-техническом институте.</a:t>
            </a:r>
            <a:endParaRPr lang="en-US" sz="1100">
              <a:solidFill>
                <a:schemeClr val="accent3">
                  <a:lumMod val="50000"/>
                </a:schemeClr>
              </a:solidFill>
              <a:latin typeface="Onest Regular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  <a:defRPr/>
            </a:pP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Основные достижения на данном этапе включают: создание дисперсантов на основе водорастворимых полимеров</a:t>
            </a: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и</a:t>
            </a: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разработку термоклея для медицинских пластырей</a:t>
            </a:r>
            <a:b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</a:b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и самоклеящихся лент, а также клея </a:t>
            </a:r>
            <a:b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</a:b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для заживления ран и скрепления твердых поверхностей.</a:t>
            </a:r>
            <a:endParaRPr/>
          </a:p>
        </p:txBody>
      </p:sp>
      <p:cxnSp>
        <p:nvCxnSpPr>
          <p:cNvPr id="23" name="Прямая соединительная линия 22"/>
          <p:cNvCxnSpPr>
            <a:cxnSpLocks/>
          </p:cNvCxnSpPr>
          <p:nvPr/>
        </p:nvCxnSpPr>
        <p:spPr bwMode="auto">
          <a:xfrm>
            <a:off x="443390" y="3349785"/>
            <a:ext cx="3600443" cy="2"/>
          </a:xfrm>
          <a:prstGeom prst="line">
            <a:avLst/>
          </a:prstGeom>
          <a:ln w="38100">
            <a:solidFill>
              <a:srgbClr val="3AA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446241" y="3543699"/>
            <a:ext cx="3351153" cy="199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  <a:defRPr/>
            </a:pP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В рамках национального проекта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Bold"/>
              </a:rPr>
              <a:t>«Фундаментальная физика и новые материалы»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запланировано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Bold"/>
              </a:rPr>
              <a:t>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открытие лаборатории изучения структуры полимерных композитов в Физико-техническом институте.</a:t>
            </a:r>
            <a:endParaRPr lang="en-US" sz="1100">
              <a:solidFill>
                <a:schemeClr val="accent3">
                  <a:lumMod val="50000"/>
                </a:schemeClr>
              </a:solidFill>
              <a:latin typeface="Onest Regular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  <a:defRPr/>
            </a:pP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Основные достижения на данном этапе включают: создание дисперсантов на основе водорастворимых полимеров</a:t>
            </a: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и</a:t>
            </a: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 </a:t>
            </a: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разработку термоклея для медицинских пластырей</a:t>
            </a:r>
            <a:b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</a:b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и самоклеящихся лент, а также клея </a:t>
            </a:r>
            <a:b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</a:br>
            <a:r>
              <a:rPr lang="ru-RU" sz="1100">
                <a:solidFill>
                  <a:schemeClr val="accent3">
                    <a:lumMod val="50000"/>
                  </a:schemeClr>
                </a:solidFill>
                <a:latin typeface="Onest Regular"/>
              </a:rPr>
              <a:t>для заживления ран и скрепления твердых поверхностей.</a:t>
            </a:r>
            <a:endParaRPr/>
          </a:p>
        </p:txBody>
      </p:sp>
      <p:cxnSp>
        <p:nvCxnSpPr>
          <p:cNvPr id="26" name="Прямая соединительная линия 25"/>
          <p:cNvCxnSpPr>
            <a:cxnSpLocks/>
          </p:cNvCxnSpPr>
          <p:nvPr/>
        </p:nvCxnSpPr>
        <p:spPr bwMode="auto">
          <a:xfrm>
            <a:off x="4293299" y="3337716"/>
            <a:ext cx="3600443" cy="2"/>
          </a:xfrm>
          <a:prstGeom prst="line">
            <a:avLst/>
          </a:prstGeom>
          <a:ln w="38100">
            <a:solidFill>
              <a:srgbClr val="3AA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8142729" y="1101094"/>
            <a:ext cx="3710824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600">
                <a:latin typeface="Onest SemiBold"/>
              </a:rPr>
              <a:t>Исследование свойств микропластика</a:t>
            </a:r>
            <a:br>
              <a:rPr lang="ru-RU" sz="1600">
                <a:latin typeface="Onest SemiBold"/>
              </a:rPr>
            </a:br>
            <a:r>
              <a:rPr lang="ru-RU" sz="1600">
                <a:latin typeface="Onest SemiBold"/>
              </a:rPr>
              <a:t>и поиск закономерностей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8144481" y="1943893"/>
            <a:ext cx="3703275" cy="324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00B050"/>
              </a:buClr>
              <a:defRPr/>
            </a:pPr>
            <a:r>
              <a:rPr lang="ru-RU" sz="1200">
                <a:latin typeface="Onest Regular"/>
                <a:ea typeface="Times New Roman"/>
                <a:cs typeface="Times New Roman"/>
              </a:rPr>
              <a:t>Основные результаты лабораторных исследований позволили выявить ключевые закономерности и подтвердить выдвинутые гипотезы. В частности, было установлено,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что изменение концентрации реагента непосредственно влияет на скорость химической реакции, что согласуется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с теоретическими предпосылками. Более того, удалось определить оптимальные условия проведения эксперимента, обеспечивающие максимальную эффективность процесса.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00B050"/>
              </a:buClr>
              <a:defRPr/>
            </a:pPr>
            <a:r>
              <a:rPr lang="ru-RU" sz="1200">
                <a:latin typeface="Onest Regular"/>
                <a:ea typeface="Times New Roman"/>
                <a:cs typeface="Times New Roman"/>
              </a:rPr>
              <a:t>Полученные данные также свидетельствуют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о наличии побочных продуктов, образование которых требует дополнительного изучения. Таким образом, лабораторные исследования подтвердили научную обоснованность предложенной методики и создали основу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для дальнейших экспериментов.</a:t>
            </a:r>
            <a:endParaRPr lang="ru-RU" sz="1200">
              <a:latin typeface="Onest Regular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81;p8"/>
          <p:cNvSpPr/>
          <p:nvPr/>
        </p:nvSpPr>
        <p:spPr bwMode="auto">
          <a:xfrm>
            <a:off x="5653087" y="4164303"/>
            <a:ext cx="6130925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600">
                <a:latin typeface="Onest Regular"/>
                <a:ea typeface="Montserrat Medium"/>
                <a:cs typeface="Montserrat Medium"/>
              </a:rPr>
              <a:t>Старший научный</a:t>
            </a:r>
            <a:br>
              <a:rPr lang="ru-RU" sz="1600">
                <a:latin typeface="Onest Regular"/>
                <a:ea typeface="Montserrat Medium"/>
                <a:cs typeface="Montserrat Medium"/>
              </a:rPr>
            </a:br>
            <a:r>
              <a:rPr lang="ru-RU" sz="1600">
                <a:latin typeface="Onest Regular"/>
                <a:ea typeface="Montserrat Medium"/>
                <a:cs typeface="Montserrat Medium"/>
              </a:rPr>
              <a:t>сотрудник СПбПУ</a:t>
            </a:r>
            <a:br>
              <a:rPr lang="ru-RU" sz="1600">
                <a:latin typeface="Onest Regular"/>
                <a:ea typeface="Montserrat Medium"/>
                <a:cs typeface="Montserrat Medium"/>
              </a:rPr>
            </a:br>
            <a:r>
              <a:rPr lang="ru-RU" b="1">
                <a:solidFill>
                  <a:srgbClr val="369F31"/>
                </a:solidFill>
                <a:latin typeface="Onest Regular"/>
                <a:ea typeface="Montserrat Medium"/>
                <a:cs typeface="Montserrat Medium"/>
              </a:rPr>
              <a:t>Пётр Иванович</a:t>
            </a:r>
            <a:endParaRPr/>
          </a:p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b="1">
                <a:solidFill>
                  <a:srgbClr val="369F31"/>
                </a:solidFill>
                <a:latin typeface="Onest Regular"/>
                <a:ea typeface="Montserrat Medium"/>
                <a:cs typeface="Montserrat Medium"/>
              </a:rPr>
              <a:t>Иванов</a:t>
            </a:r>
            <a:endParaRPr/>
          </a:p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b="1">
              <a:solidFill>
                <a:srgbClr val="369F31"/>
              </a:solidFill>
              <a:latin typeface="Onest Regular"/>
              <a:ea typeface="Montserrat Medium"/>
              <a:cs typeface="Montserrat Medium"/>
            </a:endParaRPr>
          </a:p>
        </p:txBody>
      </p:sp>
      <p:sp>
        <p:nvSpPr>
          <p:cNvPr id="5" name="Google Shape;183;p8"/>
          <p:cNvSpPr txBox="1"/>
          <p:nvPr/>
        </p:nvSpPr>
        <p:spPr bwMode="auto">
          <a:xfrm>
            <a:off x="9048750" y="5522951"/>
            <a:ext cx="27352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>
                <a:latin typeface="Onest Regular"/>
                <a:ea typeface="Montserrat Medium"/>
                <a:cs typeface="Montserrat Medium"/>
              </a:rPr>
              <a:t>petrov</a:t>
            </a:r>
            <a:r>
              <a:rPr lang="ru-RU" sz="1600">
                <a:latin typeface="Onest Regular"/>
                <a:ea typeface="Montserrat Medium"/>
                <a:cs typeface="Montserrat Medium"/>
              </a:rPr>
              <a:t>2006@</a:t>
            </a:r>
            <a:r>
              <a:rPr lang="en-US" sz="1600">
                <a:latin typeface="Onest Regular"/>
                <a:ea typeface="Montserrat Medium"/>
                <a:cs typeface="Montserrat Medium"/>
              </a:rPr>
              <a:t>spbstu</a:t>
            </a:r>
            <a:r>
              <a:rPr lang="ru-RU" sz="1600">
                <a:latin typeface="Onest Regular"/>
                <a:ea typeface="Montserrat Medium"/>
                <a:cs typeface="Montserrat Medium"/>
              </a:rPr>
              <a:t>.ru</a:t>
            </a:r>
            <a:endParaRPr sz="1600">
              <a:latin typeface="Onest Regular"/>
              <a:ea typeface="Montserrat Medium"/>
              <a:cs typeface="Montserrat Medium"/>
            </a:endParaRPr>
          </a:p>
        </p:txBody>
      </p:sp>
      <p:pic>
        <p:nvPicPr>
          <p:cNvPr id="6" name="Google Shape;185;p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999206" y="5576289"/>
            <a:ext cx="223772" cy="2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 bwMode="auto">
          <a:xfrm>
            <a:off x="485775" y="1470654"/>
            <a:ext cx="8696325" cy="17106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БЛАГОДАРЮ</a:t>
            </a:r>
            <a:br>
              <a:rPr lang="ru-RU"/>
            </a:br>
            <a:r>
              <a:rPr lang="ru-RU"/>
              <a:t>ЗА ВНИМАНИЕ!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ctrTitle"/>
          </p:nvPr>
        </p:nvSpPr>
        <p:spPr bwMode="auto">
          <a:xfrm>
            <a:off x="485775" y="1327779"/>
            <a:ext cx="7896225" cy="175832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БЛАГОДАРЮ</a:t>
            </a:r>
            <a:br>
              <a:rPr lang="ru-RU"/>
            </a:br>
            <a:r>
              <a:rPr lang="ru-RU"/>
              <a:t>ЗА ВНИМАНИЕ!</a:t>
            </a:r>
            <a:endParaRPr lang="en-US"/>
          </a:p>
        </p:txBody>
      </p:sp>
      <p:sp>
        <p:nvSpPr>
          <p:cNvPr id="17" name="Google Shape;181;p8"/>
          <p:cNvSpPr/>
          <p:nvPr/>
        </p:nvSpPr>
        <p:spPr bwMode="auto">
          <a:xfrm>
            <a:off x="8691327" y="4164303"/>
            <a:ext cx="3092685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600">
                <a:latin typeface="Onest Regular"/>
                <a:ea typeface="Montserrat Medium"/>
                <a:cs typeface="Montserrat Medium"/>
              </a:rPr>
              <a:t>Старший научный</a:t>
            </a:r>
            <a:br>
              <a:rPr lang="ru-RU" sz="1600">
                <a:latin typeface="Onest Regular"/>
                <a:ea typeface="Montserrat Medium"/>
                <a:cs typeface="Montserrat Medium"/>
              </a:rPr>
            </a:br>
            <a:r>
              <a:rPr lang="ru-RU" sz="1600">
                <a:latin typeface="Onest Regular"/>
                <a:ea typeface="Montserrat Medium"/>
                <a:cs typeface="Montserrat Medium"/>
              </a:rPr>
              <a:t>сотрудник СПбПУ</a:t>
            </a:r>
            <a:br>
              <a:rPr lang="ru-RU" sz="1600">
                <a:latin typeface="Onest Regular"/>
                <a:ea typeface="Montserrat Medium"/>
                <a:cs typeface="Montserrat Medium"/>
              </a:rPr>
            </a:br>
            <a:r>
              <a:rPr lang="ru-RU" b="1">
                <a:solidFill>
                  <a:srgbClr val="369F31"/>
                </a:solidFill>
                <a:latin typeface="Onest Regular"/>
                <a:ea typeface="Montserrat Medium"/>
                <a:cs typeface="Montserrat Medium"/>
              </a:rPr>
              <a:t>Пётр Иванович</a:t>
            </a:r>
            <a:endParaRPr/>
          </a:p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b="1">
                <a:solidFill>
                  <a:srgbClr val="369F31"/>
                </a:solidFill>
                <a:latin typeface="Onest Regular"/>
                <a:ea typeface="Montserrat Medium"/>
                <a:cs typeface="Montserrat Medium"/>
              </a:rPr>
              <a:t>Иванов</a:t>
            </a:r>
            <a:endParaRPr/>
          </a:p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b="1">
              <a:solidFill>
                <a:srgbClr val="369F31"/>
              </a:solidFill>
              <a:latin typeface="Onest Regular"/>
              <a:ea typeface="Montserrat Medium"/>
              <a:cs typeface="Montserrat Medium"/>
            </a:endParaRPr>
          </a:p>
        </p:txBody>
      </p:sp>
      <p:sp>
        <p:nvSpPr>
          <p:cNvPr id="20" name="Google Shape;183;p8"/>
          <p:cNvSpPr txBox="1"/>
          <p:nvPr/>
        </p:nvSpPr>
        <p:spPr bwMode="auto">
          <a:xfrm>
            <a:off x="9048750" y="5522951"/>
            <a:ext cx="27352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>
                <a:latin typeface="Onest Regular"/>
                <a:ea typeface="Montserrat Medium"/>
                <a:cs typeface="Montserrat Medium"/>
              </a:rPr>
              <a:t>petrov</a:t>
            </a:r>
            <a:r>
              <a:rPr lang="ru-RU" sz="1600">
                <a:latin typeface="Onest Regular"/>
                <a:ea typeface="Montserrat Medium"/>
                <a:cs typeface="Montserrat Medium"/>
              </a:rPr>
              <a:t>2006@</a:t>
            </a:r>
            <a:r>
              <a:rPr lang="en-US" sz="1600">
                <a:latin typeface="Onest Regular"/>
                <a:ea typeface="Montserrat Medium"/>
                <a:cs typeface="Montserrat Medium"/>
              </a:rPr>
              <a:t>spbstu</a:t>
            </a:r>
            <a:r>
              <a:rPr lang="ru-RU" sz="1600">
                <a:latin typeface="Onest Regular"/>
                <a:ea typeface="Montserrat Medium"/>
                <a:cs typeface="Montserrat Medium"/>
              </a:rPr>
              <a:t>.ru</a:t>
            </a:r>
            <a:endParaRPr sz="1600">
              <a:latin typeface="Onest Regular"/>
              <a:ea typeface="Montserrat Medium"/>
              <a:cs typeface="Montserrat Medium"/>
            </a:endParaRPr>
          </a:p>
        </p:txBody>
      </p:sp>
      <p:pic>
        <p:nvPicPr>
          <p:cNvPr id="21" name="Google Shape;185;p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999206" y="5576289"/>
            <a:ext cx="223772" cy="22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992120" y="2840564"/>
            <a:ext cx="354754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3400">
                <a:solidFill>
                  <a:schemeClr val="bg1"/>
                </a:solidFill>
                <a:latin typeface="Onest SemiBold"/>
                <a:cs typeface="Rubik SemiBold"/>
              </a:rPr>
              <a:t>БЛАГОДАРЮ</a:t>
            </a:r>
            <a:endParaRPr/>
          </a:p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3400">
                <a:solidFill>
                  <a:schemeClr val="bg1"/>
                </a:solidFill>
                <a:latin typeface="Onest SemiBold"/>
                <a:cs typeface="Rubik SemiBold"/>
              </a:rPr>
              <a:t>ЗА ВНИМАНИЕ!</a:t>
            </a: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39244" y="2978556"/>
            <a:ext cx="961750" cy="815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 bwMode="auto">
          <a:xfrm>
            <a:off x="4992120" y="2840564"/>
            <a:ext cx="354754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3400">
                <a:solidFill>
                  <a:schemeClr val="bg1"/>
                </a:solidFill>
                <a:latin typeface="Onest SemiBold"/>
                <a:cs typeface="Rubik SemiBold"/>
              </a:rPr>
              <a:t>БЛАГОДАРЮ</a:t>
            </a:r>
            <a:endParaRPr/>
          </a:p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3400">
                <a:solidFill>
                  <a:schemeClr val="bg1"/>
                </a:solidFill>
                <a:latin typeface="Onest SemiBold"/>
                <a:cs typeface="Rubik SemiBold"/>
              </a:rPr>
              <a:t>ЗА ВНИМАНИЕ!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39244" y="2978556"/>
            <a:ext cx="961750" cy="815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prx.livejournal.net/232e02af0bf41c9f76a4f7e55eb35c9a06acbcd64cce857e583ad30d4730c1b2/P2WlxyVijxKiim1t8cdWWEMdsf-ah7h01kODQLdAwdPb-gvAmtG3HU4pFgllCwJ9vA1FjjLTLABNGEAJjR0v7E0OknbwP_uE_hUA9F9rOhWuDg:ehvkLqnDh_37jRv4sNif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t="29837" r="23739" b="10122"/>
          <a:stretch/>
        </p:blipFill>
        <p:spPr bwMode="auto">
          <a:xfrm>
            <a:off x="486913" y="393400"/>
            <a:ext cx="7352162" cy="41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 bwMode="auto">
          <a:xfrm>
            <a:off x="8095933" y="393400"/>
            <a:ext cx="605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i="0" u="none" strike="noStrike" cap="none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2025</a:t>
            </a:r>
            <a:endParaRPr lang="en-US" sz="1400">
              <a:solidFill>
                <a:srgbClr val="369F31"/>
              </a:solidFill>
              <a:latin typeface="Onest SemiBold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635125" y="5088413"/>
            <a:ext cx="11306174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65000"/>
              </a:lnSpc>
              <a:defRPr/>
            </a:pPr>
            <a:r>
              <a:rPr lang="ru-RU" sz="7800" i="0" u="none" strike="noStrike" cap="none" dirty="0">
                <a:solidFill>
                  <a:srgbClr val="32932D"/>
                </a:solidFill>
                <a:latin typeface="Onest ExtraBold"/>
                <a:ea typeface="Rubik SemiBold"/>
                <a:cs typeface="Arial"/>
              </a:rPr>
              <a:t>   </a:t>
            </a:r>
            <a:r>
              <a:rPr lang="ru-RU" sz="7800" dirty="0">
                <a:solidFill>
                  <a:srgbClr val="32932D"/>
                </a:solidFill>
                <a:latin typeface="Onest ExtraBold"/>
                <a:ea typeface="Rubik SemiBold"/>
                <a:cs typeface="Arial"/>
              </a:rPr>
              <a:t>НАУКА</a:t>
            </a:r>
            <a:endParaRPr lang="en-US" sz="7800" i="0" u="none" strike="noStrike" cap="none" dirty="0">
              <a:solidFill>
                <a:srgbClr val="32932D"/>
              </a:solidFill>
              <a:latin typeface="Onest ExtraBold"/>
              <a:ea typeface="Rubik SemiBold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683172" y="5467071"/>
            <a:ext cx="9955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800" dirty="0">
                <a:latin typeface="Onest ExtraBold"/>
                <a:ea typeface="Rubik SemiBold"/>
                <a:cs typeface="Arial"/>
              </a:rPr>
              <a:t>УНИВЕРСИТЕТА</a:t>
            </a:r>
            <a:endParaRPr lang="en-US" sz="7800" i="0" u="none" strike="noStrike" cap="none" dirty="0">
              <a:latin typeface="Onest ExtraBold"/>
              <a:ea typeface="Rubik SemiBold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075613" y="2564445"/>
            <a:ext cx="384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Пётр Иванович</a:t>
            </a:r>
            <a:r>
              <a:rPr lang="en-US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 </a:t>
            </a:r>
            <a:endParaRPr lang="ru-RU" sz="1600" i="0" u="none" strike="noStrike" cap="none" dirty="0">
              <a:solidFill>
                <a:srgbClr val="369F31"/>
              </a:solidFill>
              <a:latin typeface="Onest SemiBold"/>
              <a:ea typeface="Rubik SemiBold"/>
              <a:cs typeface="Rubik SemiBold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Иванов</a:t>
            </a:r>
            <a:endParaRPr dirty="0"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  <a:cs typeface="Rubik SemiBold"/>
              </a:rPr>
              <a:t>Старший научный</a:t>
            </a:r>
            <a:br>
              <a:rPr lang="ru-RU" sz="1400" dirty="0">
                <a:latin typeface="Onest Regular"/>
                <a:cs typeface="Rubik SemiBold"/>
              </a:rPr>
            </a:br>
            <a:r>
              <a:rPr lang="ru-RU" sz="1400" dirty="0">
                <a:latin typeface="Onest Regular"/>
                <a:cs typeface="Rubik SemiBold"/>
              </a:rPr>
              <a:t>сотрудник СПбПУ</a:t>
            </a:r>
            <a:endParaRPr lang="en-US" sz="1400" dirty="0">
              <a:latin typeface="Ones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8974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130" t="11634" r="130" b="8618"/>
          <a:stretch/>
        </p:blipFill>
        <p:spPr>
          <a:xfrm>
            <a:off x="467864" y="393401"/>
            <a:ext cx="7352162" cy="4178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8095933" y="393400"/>
            <a:ext cx="6058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i="0" u="none" strike="noStrike" cap="none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2025</a:t>
            </a:r>
            <a:endParaRPr lang="en-US" sz="1400">
              <a:solidFill>
                <a:srgbClr val="369F31"/>
              </a:solidFill>
              <a:latin typeface="Onest SemiBold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635125" y="5088413"/>
            <a:ext cx="11306174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65000"/>
              </a:lnSpc>
              <a:defRPr/>
            </a:pPr>
            <a:r>
              <a:rPr lang="ru-RU" sz="7800" i="0" u="none" strike="noStrike" cap="none" dirty="0">
                <a:solidFill>
                  <a:srgbClr val="32932D"/>
                </a:solidFill>
                <a:latin typeface="Onest ExtraBold"/>
                <a:ea typeface="Rubik SemiBold"/>
                <a:cs typeface="Arial"/>
              </a:rPr>
              <a:t>   </a:t>
            </a:r>
            <a:r>
              <a:rPr lang="ru-RU" sz="7800" dirty="0">
                <a:solidFill>
                  <a:srgbClr val="32932D"/>
                </a:solidFill>
                <a:latin typeface="Onest ExtraBold"/>
                <a:ea typeface="Rubik SemiBold"/>
                <a:cs typeface="Arial"/>
              </a:rPr>
              <a:t>НАУКА</a:t>
            </a:r>
            <a:endParaRPr lang="en-US" sz="7800" i="0" u="none" strike="noStrike" cap="none" dirty="0">
              <a:solidFill>
                <a:srgbClr val="32932D"/>
              </a:solidFill>
              <a:latin typeface="Onest ExtraBold"/>
              <a:ea typeface="Rubik SemiBold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683172" y="5467071"/>
            <a:ext cx="9955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7800" dirty="0">
                <a:latin typeface="Onest ExtraBold"/>
                <a:ea typeface="Rubik SemiBold"/>
                <a:cs typeface="Arial"/>
              </a:rPr>
              <a:t>УНИВЕРСИТЕТА</a:t>
            </a:r>
            <a:endParaRPr lang="en-US" sz="7800" i="0" u="none" strike="noStrike" cap="none" dirty="0">
              <a:latin typeface="Onest ExtraBold"/>
              <a:ea typeface="Rubik SemiBold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075613" y="2564445"/>
            <a:ext cx="384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Пётр Иванович</a:t>
            </a:r>
            <a:r>
              <a:rPr lang="en-US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 </a:t>
            </a:r>
            <a:endParaRPr lang="ru-RU" sz="1600" i="0" u="none" strike="noStrike" cap="none" dirty="0">
              <a:solidFill>
                <a:srgbClr val="369F31"/>
              </a:solidFill>
              <a:latin typeface="Onest SemiBold"/>
              <a:ea typeface="Rubik SemiBold"/>
              <a:cs typeface="Rubik SemiBold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i="0" u="none" strike="noStrike" cap="none" dirty="0">
                <a:solidFill>
                  <a:srgbClr val="369F31"/>
                </a:solidFill>
                <a:latin typeface="Onest SemiBold"/>
                <a:ea typeface="Rubik SemiBold"/>
                <a:cs typeface="Rubik SemiBold"/>
              </a:rPr>
              <a:t>Иванов</a:t>
            </a:r>
            <a:endParaRPr dirty="0"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400" dirty="0">
                <a:latin typeface="Onest Regular"/>
                <a:cs typeface="Rubik SemiBold"/>
              </a:rPr>
              <a:t>Старший научный</a:t>
            </a:r>
            <a:br>
              <a:rPr lang="ru-RU" sz="1400" dirty="0">
                <a:latin typeface="Onest Regular"/>
                <a:cs typeface="Rubik SemiBold"/>
              </a:rPr>
            </a:br>
            <a:r>
              <a:rPr lang="ru-RU" sz="1400" dirty="0">
                <a:latin typeface="Onest Regular"/>
                <a:cs typeface="Rubik SemiBold"/>
              </a:rPr>
              <a:t>сотрудник СПбПУ</a:t>
            </a:r>
            <a:endParaRPr lang="en-US" sz="1400" dirty="0">
              <a:latin typeface="Ones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2727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4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Наши основные принципы высшего образования</a:t>
            </a:r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12013" y="6207125"/>
            <a:ext cx="3663950" cy="365125"/>
          </a:xfrm>
        </p:spPr>
        <p:txBody>
          <a:bodyPr/>
          <a:lstStyle/>
          <a:p>
            <a:pPr algn="l">
              <a:defRPr/>
            </a:pPr>
            <a:r>
              <a:rPr lang="ru-RU" sz="900"/>
              <a:t>Наши основные принципы высшего образования</a:t>
            </a:r>
            <a:endParaRPr lang="en-US" sz="90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rcRect l="6148" t="3635" r="18912" b="1221"/>
          <a:stretch/>
        </p:blipFill>
        <p:spPr bwMode="auto">
          <a:xfrm>
            <a:off x="436987" y="441324"/>
            <a:ext cx="6487688" cy="59753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7112778" y="1527513"/>
            <a:ext cx="463631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latin typeface="Onest Regular"/>
              </a:rPr>
              <a:t>Высшее образование — это основа </a:t>
            </a:r>
            <a:br>
              <a:rPr lang="ru-RU" sz="1400">
                <a:latin typeface="Onest Regular"/>
              </a:rPr>
            </a:br>
            <a:r>
              <a:rPr lang="ru-RU" sz="1400">
                <a:latin typeface="Onest Regular"/>
              </a:rPr>
              <a:t>для формирования квалифицированных специалистов, готовых к решению сложных профессиональных задач. Мы стремимся создать среду, где каждый студент получает возможность развивать критическое мышление, креативность </a:t>
            </a:r>
            <a:br>
              <a:rPr lang="ru-RU" sz="1400">
                <a:latin typeface="Onest Regular"/>
              </a:rPr>
            </a:br>
            <a:r>
              <a:rPr lang="ru-RU" sz="1400">
                <a:latin typeface="Onest Regular"/>
              </a:rPr>
              <a:t>и умение работать в команде. </a:t>
            </a:r>
            <a:endParaRPr/>
          </a:p>
          <a:p>
            <a:pPr>
              <a:defRPr/>
            </a:pPr>
            <a:endParaRPr lang="ru-RU" sz="1400">
              <a:latin typeface="Onest Regular"/>
            </a:endParaRPr>
          </a:p>
          <a:p>
            <a:pPr>
              <a:defRPr/>
            </a:pPr>
            <a:r>
              <a:rPr lang="ru-RU" sz="1400">
                <a:latin typeface="Onest Regular"/>
              </a:rPr>
              <a:t>Основные принципы нашего подхода включают доступность знаний, индивидуальный подход </a:t>
            </a:r>
            <a:br>
              <a:rPr lang="ru-RU" sz="1400">
                <a:latin typeface="Onest Regular"/>
              </a:rPr>
            </a:br>
            <a:r>
              <a:rPr lang="ru-RU" sz="1400">
                <a:latin typeface="Onest Regular"/>
              </a:rPr>
              <a:t>к обучению и непрерывное совершенствование образовательных программ. Особое внимание уделяется интеграции теоретической подготовки </a:t>
            </a:r>
            <a:br>
              <a:rPr lang="ru-RU" sz="1400">
                <a:latin typeface="Onest Regular"/>
              </a:rPr>
            </a:br>
            <a:r>
              <a:rPr lang="ru-RU" sz="1400">
                <a:latin typeface="Onest Regular"/>
              </a:rPr>
              <a:t>с практическими навыками, чтобы выпускники были готовы к успешной карьере.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927309-4285-B5BD-04F4-CF0285D2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97206" y="3386737"/>
            <a:ext cx="5975928" cy="829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5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>
          <a:xfrm>
            <a:off x="498618" y="366045"/>
            <a:ext cx="8297720" cy="1294625"/>
          </a:xfrm>
        </p:spPr>
        <p:txBody>
          <a:bodyPr/>
          <a:lstStyle/>
          <a:p>
            <a:pPr>
              <a:defRPr/>
            </a:pPr>
            <a:r>
              <a:rPr lang="ru-RU"/>
              <a:t>Технология, патенты и контракты: сводная таблица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Технология, патенты и контракты: сводная таблица</a:t>
            </a:r>
            <a:endParaRPr lang="en-US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32707" y="1089025"/>
          <a:ext cx="6501536" cy="4776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983">
                <a:tc>
                  <a:txBody>
                    <a:bodyPr/>
                    <a:lstStyle/>
                    <a:p>
                      <a:pPr marL="0" indent="0" algn="ctr">
                        <a:buNone/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Технология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36000" marR="36000" marT="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8100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Патенты </a:t>
                      </a:r>
                      <a:endParaRPr/>
                    </a:p>
                    <a:p>
                      <a:pPr marL="0" indent="0" algn="ctr" defTabSz="914400">
                        <a:buNone/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2003-2024</a:t>
                      </a:r>
                      <a:endParaRPr lang="en-US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8100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Контракты</a:t>
                      </a:r>
                      <a:endParaRPr/>
                    </a:p>
                    <a:p>
                      <a:pPr algn="ctr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2018-2024</a:t>
                      </a:r>
                      <a:endParaRPr lang="en-US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8100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Аддитивные технологии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8100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432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8100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7 259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8100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Новые материалы и вещества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147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5 474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Цифровые двойники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1071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 dirty="0">
                          <a:solidFill>
                            <a:schemeClr val="tx1"/>
                          </a:solidFill>
                          <a:latin typeface="Onest SemiBold"/>
                        </a:rPr>
                        <a:t>Микроэлектроника</a:t>
                      </a:r>
                      <a:endParaRPr lang="ru-RU" sz="1300" b="1" i="0" u="none" strike="noStrike" cap="none" spc="20" dirty="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542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786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AI &amp; ML &amp; Big Data</a:t>
                      </a:r>
                      <a:endParaRPr lang="en-US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54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443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5G </a:t>
                      </a: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связь (беспроводная связь)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17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278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80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Генетические технологии**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75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182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Фотоника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24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175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Квантовые технологии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54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159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Промышленные роботы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113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Беспилотники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45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Облачные технологии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4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49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Системы накопления электроэн.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75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21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Интернет вещей (</a:t>
                      </a:r>
                      <a:r>
                        <a:rPr lang="en-US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IoT)</a:t>
                      </a:r>
                      <a:endParaRPr lang="en-US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17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29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661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300" b="1" u="none" strike="noStrike" cap="none" spc="20">
                          <a:solidFill>
                            <a:schemeClr val="tx1"/>
                          </a:solidFill>
                          <a:latin typeface="Onest SemiBold"/>
                        </a:rPr>
                        <a:t>Новые и портат. источ. энергии</a:t>
                      </a:r>
                      <a:endParaRPr lang="ru-RU" sz="1300" b="1" i="0" u="none" strike="noStrike" cap="none" spc="20">
                        <a:solidFill>
                          <a:schemeClr val="tx1"/>
                        </a:solidFill>
                        <a:latin typeface="Onest SemiBold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>
                          <a:solidFill>
                            <a:schemeClr val="tx1"/>
                          </a:solidFill>
                          <a:latin typeface="Onest Regular"/>
                        </a:rPr>
                        <a:t>-</a:t>
                      </a:r>
                      <a:endParaRPr lang="ru-RU" sz="1300" b="0" i="0" u="none" strike="noStrike" cap="none" spc="2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300" b="0" u="none" strike="noStrike" cap="none" spc="20" dirty="0">
                          <a:solidFill>
                            <a:schemeClr val="tx1"/>
                          </a:solidFill>
                          <a:latin typeface="Onest Regular"/>
                        </a:rPr>
                        <a:t>9</a:t>
                      </a:r>
                      <a:endParaRPr lang="ru-RU" sz="1300" b="0" i="0" u="none" strike="noStrike" cap="none" spc="20" dirty="0">
                        <a:solidFill>
                          <a:schemeClr val="tx1"/>
                        </a:solidFill>
                        <a:latin typeface="Onest Regular"/>
                        <a:ea typeface="+mn-ea"/>
                        <a:cs typeface="Arial"/>
                      </a:endParaRPr>
                    </a:p>
                  </a:txBody>
                  <a:tcPr marL="7620" marR="7620" marT="7620" marB="0" anchor="ctr">
                    <a:lnL w="3175" algn="ctr">
                      <a:solidFill>
                        <a:schemeClr val="bg1">
                          <a:lumMod val="65000"/>
                        </a:schemeClr>
                      </a:solidFill>
                    </a:lnL>
                    <a:lnR w="3175" algn="ctr">
                      <a:solidFill>
                        <a:schemeClr val="bg1">
                          <a:lumMod val="65000"/>
                        </a:schemeClr>
                      </a:solidFill>
                    </a:lnR>
                    <a:lnT w="3175" algn="ctr">
                      <a:solidFill>
                        <a:schemeClr val="bg1">
                          <a:lumMod val="65000"/>
                        </a:schemeClr>
                      </a:solidFill>
                    </a:lnT>
                    <a:lnB w="3175" algn="ctr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7212013" y="1550860"/>
            <a:ext cx="1918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 dirty="0">
                <a:solidFill>
                  <a:srgbClr val="3AAA35"/>
                </a:solidFill>
                <a:latin typeface="Onest SemiBold"/>
              </a:rPr>
              <a:t>305</a:t>
            </a:r>
            <a:endParaRPr dirty="0">
              <a:solidFill>
                <a:srgbClr val="3AAA35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222216" y="2243357"/>
            <a:ext cx="355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Onest Regular"/>
              </a:rPr>
              <a:t>Количество патентов на изобретения, полезные модели и ПО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7212013" y="3024767"/>
            <a:ext cx="2575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1140</a:t>
            </a:r>
            <a:endParaRPr/>
          </a:p>
        </p:txBody>
      </p:sp>
      <p:sp>
        <p:nvSpPr>
          <p:cNvPr id="9" name="TextBox 8"/>
          <p:cNvSpPr txBox="1"/>
          <p:nvPr/>
        </p:nvSpPr>
        <p:spPr bwMode="auto">
          <a:xfrm>
            <a:off x="7212013" y="3717264"/>
            <a:ext cx="2853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Onest Regular"/>
              </a:rPr>
              <a:t>Контрактов за 5 лет с уровнем готовности технологий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7222220" y="4498674"/>
            <a:ext cx="3666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3305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7222218" y="5191171"/>
            <a:ext cx="4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Onest Regular"/>
              </a:rPr>
              <a:t>Количество патентов на изобретения, </a:t>
            </a:r>
            <a:br>
              <a:rPr lang="ru-RU" sz="1200">
                <a:solidFill>
                  <a:schemeClr val="bg1">
                    <a:lumMod val="50000"/>
                  </a:schemeClr>
                </a:solidFill>
                <a:latin typeface="Onest Regular"/>
              </a:rPr>
            </a:b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Onest Regular"/>
              </a:rPr>
              <a:t>полезные модели и ПО</a:t>
            </a:r>
            <a:endParaRPr/>
          </a:p>
        </p:txBody>
      </p:sp>
      <p:cxnSp>
        <p:nvCxnSpPr>
          <p:cNvPr id="12" name="Прямая соединительная линия 11"/>
          <p:cNvCxnSpPr>
            <a:cxnSpLocks/>
          </p:cNvCxnSpPr>
          <p:nvPr/>
        </p:nvCxnSpPr>
        <p:spPr bwMode="auto">
          <a:xfrm flipH="1">
            <a:off x="7212013" y="1550860"/>
            <a:ext cx="3563937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cxnSpLocks/>
          </p:cNvCxnSpPr>
          <p:nvPr/>
        </p:nvCxnSpPr>
        <p:spPr bwMode="auto">
          <a:xfrm flipH="1">
            <a:off x="7222219" y="3049258"/>
            <a:ext cx="3553731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 bwMode="auto">
          <a:xfrm flipH="1">
            <a:off x="7222219" y="4509496"/>
            <a:ext cx="3553731" cy="0"/>
          </a:xfrm>
          <a:prstGeom prst="line">
            <a:avLst/>
          </a:prstGeom>
          <a:ln w="28575">
            <a:solidFill>
              <a:srgbClr val="774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6</a:t>
            </a:fld>
            <a:endParaRPr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376436" y="4119786"/>
            <a:ext cx="3670889" cy="26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200">
                <a:latin typeface="+mj-lt"/>
              </a:rPr>
              <a:t>Исследование свойств микропластика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379942" y="4566003"/>
            <a:ext cx="3663421" cy="109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200">
                <a:latin typeface="Onest Regular"/>
                <a:ea typeface="Times New Roman"/>
                <a:cs typeface="Times New Roman"/>
              </a:rPr>
              <a:t>Основной логотип университета состоит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из знака и надписи. Знак — стилизованное изображение греческой буквы (Пи), заключенное в скругленное зеленое поле. </a:t>
            </a:r>
            <a:r>
              <a:rPr lang="ru-RU" sz="1200">
                <a:latin typeface="Onest Regular"/>
              </a:rPr>
              <a:t>Название и дополнительная надпись располагаются рядом со знаком. </a:t>
            </a:r>
            <a:endParaRPr lang="ru-RU" sz="1200">
              <a:latin typeface="Onest Regular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227711" y="4119786"/>
            <a:ext cx="3710824" cy="42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200">
                <a:latin typeface="+mj-lt"/>
              </a:rPr>
              <a:t>Исследование свойств микропластика</a:t>
            </a:r>
            <a:br>
              <a:rPr lang="ru-RU" sz="1200">
                <a:latin typeface="+mj-lt"/>
              </a:rPr>
            </a:br>
            <a:r>
              <a:rPr lang="ru-RU" sz="1200">
                <a:latin typeface="+mj-lt"/>
              </a:rPr>
              <a:t>и поиск закономерностей</a:t>
            </a:r>
            <a:endParaRPr/>
          </a:p>
        </p:txBody>
      </p:sp>
      <p:sp>
        <p:nvSpPr>
          <p:cNvPr id="9" name="TextBox 8"/>
          <p:cNvSpPr txBox="1"/>
          <p:nvPr/>
        </p:nvSpPr>
        <p:spPr bwMode="auto">
          <a:xfrm>
            <a:off x="4229463" y="4566003"/>
            <a:ext cx="3703275" cy="116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200">
                <a:latin typeface="Onest Regular"/>
                <a:ea typeface="Times New Roman"/>
                <a:cs typeface="Times New Roman"/>
              </a:rPr>
              <a:t>Название и дополнительная надпись располагаются рядом со знаком. Текстовую часть логотипа недопустимо набирать другим шрифтом, искривлять, масштабировать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и перемещать внутри фирменного блока.</a:t>
            </a:r>
            <a:endParaRPr/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endParaRPr lang="ru-RU" sz="1200">
              <a:latin typeface="Onest Regular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8044061" y="4119786"/>
            <a:ext cx="3710824" cy="26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200">
                <a:latin typeface="+mj-lt"/>
              </a:rPr>
              <a:t>Исследование свойств полимеров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8045813" y="4566003"/>
            <a:ext cx="3703275" cy="116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200">
                <a:latin typeface="Onest Regular"/>
                <a:ea typeface="Times New Roman"/>
                <a:cs typeface="Times New Roman"/>
              </a:rPr>
              <a:t>Название и дополнительная надпись располагаются рядом со знаком. Текстовую часть логотипа недопустимо набирать другим шрифтом, искривлять, масштабировать </a:t>
            </a:r>
            <a:br>
              <a:rPr lang="ru-RU" sz="1200">
                <a:latin typeface="Onest Regular"/>
                <a:ea typeface="Times New Roman"/>
                <a:cs typeface="Times New Roman"/>
              </a:rPr>
            </a:br>
            <a:r>
              <a:rPr lang="ru-RU" sz="1200">
                <a:latin typeface="Onest Regular"/>
                <a:ea typeface="Times New Roman"/>
                <a:cs typeface="Times New Roman"/>
              </a:rPr>
              <a:t>и перемещать внутри фирменного блока.</a:t>
            </a:r>
            <a:endParaRPr/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endParaRPr lang="ru-RU" sz="1200">
              <a:latin typeface="Onest Regular"/>
              <a:cs typeface="Arial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rcRect l="1826" r="3707"/>
          <a:stretch/>
        </p:blipFill>
        <p:spPr bwMode="auto">
          <a:xfrm>
            <a:off x="442913" y="1402234"/>
            <a:ext cx="3600450" cy="263125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rcRect l="3530" r="2864"/>
          <a:stretch/>
        </p:blipFill>
        <p:spPr bwMode="auto">
          <a:xfrm>
            <a:off x="4295774" y="1402235"/>
            <a:ext cx="3636963" cy="263125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54911" y="1401775"/>
            <a:ext cx="3594177" cy="2631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7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Основные результаты лабораторных исследований</a:t>
            </a:r>
            <a:endParaRPr lang="en-US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/>
        </p:nvGraphicFramePr>
        <p:xfrm>
          <a:off x="432706" y="1420097"/>
          <a:ext cx="11191943" cy="4017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Наука в Политехе:</a:t>
            </a:r>
            <a:br>
              <a:rPr lang="ru-RU"/>
            </a:br>
            <a:r>
              <a:rPr lang="ru-RU"/>
              <a:t>традиции и будущее</a:t>
            </a:r>
            <a:endParaRPr lang="en-US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План развития на 2025 год</a:t>
            </a:r>
            <a:endParaRPr lang="en-US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799" y="6207125"/>
            <a:ext cx="2743200" cy="365125"/>
          </a:xfrm>
        </p:spPr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9</a:t>
            </a:fld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Научная инфраструктура СПбПУ</a:t>
            </a:r>
            <a:endParaRPr lang="en-US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Научная инфраструктура СПбПУ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597275" y="1006974"/>
            <a:ext cx="5663293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1600" dirty="0">
                <a:latin typeface="Onest SemiBold"/>
              </a:rPr>
              <a:t>Лидирующие места </a:t>
            </a:r>
            <a:br>
              <a:rPr lang="ru-RU" sz="1600" dirty="0">
                <a:latin typeface="Onest SemiBold"/>
              </a:rPr>
            </a:br>
            <a:r>
              <a:rPr lang="ru-RU" sz="1600" dirty="0">
                <a:latin typeface="Onest SemiBold"/>
              </a:rPr>
              <a:t>на российском и мировом рынках </a:t>
            </a:r>
            <a:br>
              <a:rPr lang="ru-RU" sz="1600" dirty="0">
                <a:latin typeface="Onest SemiBold"/>
              </a:rPr>
            </a:br>
            <a:r>
              <a:rPr lang="ru-RU" sz="1600" dirty="0">
                <a:solidFill>
                  <a:srgbClr val="3AAA35"/>
                </a:solidFill>
                <a:latin typeface="Onest SemiBold"/>
              </a:rPr>
              <a:t>в различных сегментах</a:t>
            </a:r>
            <a:endParaRPr dirty="0">
              <a:solidFill>
                <a:srgbClr val="3AAA35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597275" y="1869224"/>
            <a:ext cx="5665843" cy="220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Технологии 3D-печати и аддитивного производства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Разработка функциональных и композитных материалов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Энергоэффективность и возобновляемые источники энергии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Микроэлектроника и фотоника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Космическое оборудование и системы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Виртуальные симуляторы и цифровые близнецы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Высокопроизводительные вычисления и моделирование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Физика твердого тела и квантовых жидкостей</a:t>
            </a:r>
            <a:endParaRPr/>
          </a:p>
          <a:p>
            <a:pPr marL="180000" indent="-180000">
              <a:lnSpc>
                <a:spcPct val="90000"/>
              </a:lnSpc>
              <a:spcBef>
                <a:spcPts val="600"/>
              </a:spcBef>
              <a:buClr>
                <a:srgbClr val="3AAA35"/>
              </a:buClr>
              <a:buFont typeface="Wingdings"/>
              <a:buChar char="§"/>
              <a:defRPr/>
            </a:pPr>
            <a:r>
              <a:rPr lang="ru-RU" sz="1200">
                <a:latin typeface="Onest Regular"/>
              </a:rPr>
              <a:t>Искусственный интеллект и обработка больших объемов данных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4688894" y="4621992"/>
            <a:ext cx="166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5</a:t>
            </a:r>
            <a:endParaRPr/>
          </a:p>
        </p:txBody>
      </p:sp>
      <p:sp>
        <p:nvSpPr>
          <p:cNvPr id="16" name="TextBox 15"/>
          <p:cNvSpPr txBox="1"/>
          <p:nvPr/>
        </p:nvSpPr>
        <p:spPr bwMode="auto">
          <a:xfrm>
            <a:off x="4678967" y="5313923"/>
            <a:ext cx="1651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АКАДЕМИКА РАН</a:t>
            </a:r>
            <a:endParaRPr/>
          </a:p>
        </p:txBody>
      </p:sp>
      <p:sp>
        <p:nvSpPr>
          <p:cNvPr id="17" name="TextBox 16"/>
          <p:cNvSpPr txBox="1"/>
          <p:nvPr/>
        </p:nvSpPr>
        <p:spPr bwMode="auto">
          <a:xfrm>
            <a:off x="6501773" y="4621275"/>
            <a:ext cx="1459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15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6509250" y="5313772"/>
            <a:ext cx="176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КОРРЕСПОНДЕНТОВ РАН</a:t>
            </a:r>
            <a:endParaRPr/>
          </a:p>
          <a:p>
            <a:pPr>
              <a:defRPr/>
            </a:pPr>
            <a:endParaRPr lang="ru-RU" sz="12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8298544" y="4625677"/>
            <a:ext cx="164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400</a:t>
            </a:r>
            <a:endParaRPr/>
          </a:p>
        </p:txBody>
      </p:sp>
      <p:sp>
        <p:nvSpPr>
          <p:cNvPr id="20" name="TextBox 19"/>
          <p:cNvSpPr txBox="1"/>
          <p:nvPr/>
        </p:nvSpPr>
        <p:spPr bwMode="auto">
          <a:xfrm>
            <a:off x="8306025" y="5318174"/>
            <a:ext cx="165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ДОКТОРА НАУК</a:t>
            </a:r>
            <a:endParaRPr/>
          </a:p>
        </p:txBody>
      </p:sp>
      <p:sp>
        <p:nvSpPr>
          <p:cNvPr id="21" name="TextBox 20"/>
          <p:cNvSpPr txBox="1"/>
          <p:nvPr/>
        </p:nvSpPr>
        <p:spPr bwMode="auto">
          <a:xfrm>
            <a:off x="10095315" y="4625472"/>
            <a:ext cx="179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>
                <a:solidFill>
                  <a:srgbClr val="3AAA35"/>
                </a:solidFill>
                <a:latin typeface="Onest SemiBold"/>
              </a:rPr>
              <a:t>1500</a:t>
            </a:r>
            <a:endParaRPr/>
          </a:p>
        </p:txBody>
      </p:sp>
      <p:sp>
        <p:nvSpPr>
          <p:cNvPr id="22" name="TextBox 21"/>
          <p:cNvSpPr txBox="1"/>
          <p:nvPr/>
        </p:nvSpPr>
        <p:spPr bwMode="auto">
          <a:xfrm>
            <a:off x="10095316" y="5317969"/>
            <a:ext cx="166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chemeClr val="bg1">
                    <a:lumMod val="50000"/>
                  </a:schemeClr>
                </a:solidFill>
                <a:latin typeface="+mj-lt"/>
              </a:rPr>
              <a:t>КАНДИДАТОВ НАУК</a:t>
            </a:r>
            <a:endParaRPr/>
          </a:p>
        </p:txBody>
      </p:sp>
      <p:cxnSp>
        <p:nvCxnSpPr>
          <p:cNvPr id="23" name="Прямая соединительная линия 22"/>
          <p:cNvCxnSpPr>
            <a:cxnSpLocks/>
          </p:cNvCxnSpPr>
          <p:nvPr/>
        </p:nvCxnSpPr>
        <p:spPr bwMode="auto">
          <a:xfrm flipH="1">
            <a:off x="4731309" y="4591347"/>
            <a:ext cx="1567168" cy="0"/>
          </a:xfrm>
          <a:prstGeom prst="line">
            <a:avLst/>
          </a:prstGeom>
          <a:ln w="28575">
            <a:solidFill>
              <a:srgbClr val="3AA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cxnSpLocks/>
          </p:cNvCxnSpPr>
          <p:nvPr/>
        </p:nvCxnSpPr>
        <p:spPr bwMode="auto">
          <a:xfrm flipH="1">
            <a:off x="6548205" y="4591347"/>
            <a:ext cx="1574651" cy="0"/>
          </a:xfrm>
          <a:prstGeom prst="line">
            <a:avLst/>
          </a:prstGeom>
          <a:ln w="28575">
            <a:solidFill>
              <a:srgbClr val="3AA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cxnSpLocks/>
          </p:cNvCxnSpPr>
          <p:nvPr/>
        </p:nvCxnSpPr>
        <p:spPr bwMode="auto">
          <a:xfrm flipH="1">
            <a:off x="10196963" y="4591347"/>
            <a:ext cx="1534282" cy="0"/>
          </a:xfrm>
          <a:prstGeom prst="line">
            <a:avLst/>
          </a:prstGeom>
          <a:ln w="28575">
            <a:solidFill>
              <a:srgbClr val="3AA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cxnSpLocks/>
          </p:cNvCxnSpPr>
          <p:nvPr/>
        </p:nvCxnSpPr>
        <p:spPr bwMode="auto">
          <a:xfrm flipH="1">
            <a:off x="8372584" y="4591347"/>
            <a:ext cx="1574651" cy="0"/>
          </a:xfrm>
          <a:prstGeom prst="line">
            <a:avLst/>
          </a:prstGeom>
          <a:ln w="28575">
            <a:solidFill>
              <a:srgbClr val="3AA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0">
            <a:extLst>
              <a:ext uri="{FF2B5EF4-FFF2-40B4-BE49-F238E27FC236}">
                <a16:creationId xmlns:a16="http://schemas.microsoft.com/office/drawing/2014/main" id="{8C7E03B5-3EB9-336D-F1C5-628DBE8B8D9E}"/>
              </a:ext>
            </a:extLst>
          </p:cNvPr>
          <p:cNvSpPr/>
          <p:nvPr/>
        </p:nvSpPr>
        <p:spPr bwMode="auto">
          <a:xfrm rot="5400000">
            <a:off x="-56820" y="1566627"/>
            <a:ext cx="5054605" cy="4038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04800" dir="1560000" sx="97000" sy="97000" algn="tl" rotWithShape="0">
              <a:schemeClr val="bg1">
                <a:lumMod val="2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2700">
              <a:spcBef>
                <a:spcPts val="93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C9C03-F4EF-EFAC-A99E-D6BBF869BBFF}"/>
              </a:ext>
            </a:extLst>
          </p:cNvPr>
          <p:cNvSpPr txBox="1"/>
          <p:nvPr/>
        </p:nvSpPr>
        <p:spPr>
          <a:xfrm>
            <a:off x="1252329" y="4317707"/>
            <a:ext cx="3093246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Научно-исследовательских </a:t>
            </a:r>
            <a:br>
              <a:rPr lang="ru-RU" sz="1200" kern="0" dirty="0">
                <a:latin typeface="Onest Regular" pitchFamily="2" charset="0"/>
                <a:cs typeface="Arial"/>
              </a:rPr>
            </a:br>
            <a:r>
              <a:rPr lang="ru-RU" sz="1200" kern="0" dirty="0">
                <a:latin typeface="Onest Regular" pitchFamily="2" charset="0"/>
                <a:cs typeface="Arial"/>
              </a:rPr>
              <a:t>и учебно-научных лабораторий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Научно-исследовательских центров </a:t>
            </a:r>
            <a:br>
              <a:rPr lang="ru-RU" sz="1200" kern="0" dirty="0">
                <a:latin typeface="Onest Regular" pitchFamily="2" charset="0"/>
                <a:cs typeface="Arial"/>
              </a:rPr>
            </a:br>
            <a:r>
              <a:rPr lang="ru-RU" sz="1200" kern="0" dirty="0">
                <a:latin typeface="Onest Regular" pitchFamily="2" charset="0"/>
                <a:cs typeface="Arial"/>
              </a:rPr>
              <a:t>и научно-технологических комплексов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Инжиниринговый </a:t>
            </a:r>
            <a:br>
              <a:rPr lang="ru-RU" sz="1200" kern="0" dirty="0">
                <a:latin typeface="Onest Regular" pitchFamily="2" charset="0"/>
                <a:cs typeface="Arial"/>
              </a:rPr>
            </a:br>
            <a:r>
              <a:rPr lang="ru-RU" sz="1200" kern="0" dirty="0">
                <a:latin typeface="Onest Regular" pitchFamily="2" charset="0"/>
                <a:cs typeface="Arial"/>
              </a:rPr>
              <a:t>и испытательный центры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В том числе </a:t>
            </a:r>
            <a:r>
              <a:rPr lang="ru-RU" sz="1200" kern="0" dirty="0">
                <a:solidFill>
                  <a:srgbClr val="774395"/>
                </a:solidFill>
                <a:latin typeface="Onest Bold" pitchFamily="2" charset="0"/>
                <a:cs typeface="Arial"/>
              </a:rPr>
              <a:t>30</a:t>
            </a:r>
            <a:r>
              <a:rPr lang="ru-RU" sz="1200" kern="0" dirty="0">
                <a:latin typeface="Onest Regular" pitchFamily="2" charset="0"/>
                <a:cs typeface="Arial"/>
              </a:rPr>
              <a:t> – в Передовой инжиниринговой школе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8B6782A-F3C9-D025-4143-EB78CA7089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433" b="22044"/>
          <a:stretch/>
        </p:blipFill>
        <p:spPr>
          <a:xfrm>
            <a:off x="450816" y="1066507"/>
            <a:ext cx="4038944" cy="20635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72E200-873E-298C-D76C-28EF5C05660A}"/>
              </a:ext>
            </a:extLst>
          </p:cNvPr>
          <p:cNvSpPr txBox="1"/>
          <p:nvPr/>
        </p:nvSpPr>
        <p:spPr>
          <a:xfrm>
            <a:off x="1252326" y="3965595"/>
            <a:ext cx="2853377" cy="26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Аспирантов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BD37AE-A4F5-751D-71AE-46871C88FD7D}"/>
              </a:ext>
            </a:extLst>
          </p:cNvPr>
          <p:cNvSpPr txBox="1"/>
          <p:nvPr/>
        </p:nvSpPr>
        <p:spPr>
          <a:xfrm>
            <a:off x="1252327" y="3607709"/>
            <a:ext cx="2853377" cy="26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Диссертационных советов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F6B3FC-0FE1-A8E8-FE06-DA2473EDF417}"/>
              </a:ext>
            </a:extLst>
          </p:cNvPr>
          <p:cNvSpPr txBox="1"/>
          <p:nvPr/>
        </p:nvSpPr>
        <p:spPr>
          <a:xfrm>
            <a:off x="1252328" y="3276561"/>
            <a:ext cx="2853377" cy="26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kern="0" dirty="0">
                <a:latin typeface="Onest Regular" pitchFamily="2" charset="0"/>
                <a:cs typeface="Arial"/>
              </a:rPr>
              <a:t>Научных работников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D0DBE-E6AE-9B9E-F959-DFB344020CB1}"/>
              </a:ext>
            </a:extLst>
          </p:cNvPr>
          <p:cNvSpPr txBox="1"/>
          <p:nvPr/>
        </p:nvSpPr>
        <p:spPr>
          <a:xfrm>
            <a:off x="232060" y="3231748"/>
            <a:ext cx="108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6F4893"/>
                </a:solidFill>
                <a:latin typeface="Onest SemiBold" pitchFamily="2" charset="0"/>
              </a:rPr>
              <a:t>154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25ED5D-C7C7-70C8-6793-6BB150E37F69}"/>
              </a:ext>
            </a:extLst>
          </p:cNvPr>
          <p:cNvSpPr txBox="1"/>
          <p:nvPr/>
        </p:nvSpPr>
        <p:spPr>
          <a:xfrm>
            <a:off x="232060" y="3565214"/>
            <a:ext cx="108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6F4893"/>
                </a:solidFill>
                <a:latin typeface="Onest SemiBold" pitchFamily="2" charset="0"/>
              </a:rPr>
              <a:t>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4CD4D2-E339-0D02-E735-75EAEBEA5A2F}"/>
              </a:ext>
            </a:extLst>
          </p:cNvPr>
          <p:cNvSpPr txBox="1"/>
          <p:nvPr/>
        </p:nvSpPr>
        <p:spPr>
          <a:xfrm>
            <a:off x="232060" y="3927356"/>
            <a:ext cx="108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6F4893"/>
                </a:solidFill>
                <a:latin typeface="Onest SemiBold" pitchFamily="2" charset="0"/>
              </a:rPr>
              <a:t>154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1E4297-7686-1D31-5162-9E69465FD1D1}"/>
              </a:ext>
            </a:extLst>
          </p:cNvPr>
          <p:cNvSpPr txBox="1"/>
          <p:nvPr/>
        </p:nvSpPr>
        <p:spPr>
          <a:xfrm>
            <a:off x="232060" y="4260822"/>
            <a:ext cx="108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6F4893"/>
                </a:solidFill>
                <a:latin typeface="Onest SemiBold" pitchFamily="2" charset="0"/>
              </a:rPr>
              <a:t>60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1132</Words>
  <Application>Microsoft Office PowerPoint</Application>
  <DocSecurity>0</DocSecurity>
  <PresentationFormat>Широкоэкранный</PresentationFormat>
  <Paragraphs>241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Onest ExtraBold</vt:lpstr>
      <vt:lpstr>Wingdings</vt:lpstr>
      <vt:lpstr>Arial</vt:lpstr>
      <vt:lpstr>Onest Regular</vt:lpstr>
      <vt:lpstr>Onest Bold</vt:lpstr>
      <vt:lpstr>Onest SemiBold</vt:lpstr>
      <vt:lpstr>Тема Office</vt:lpstr>
      <vt:lpstr>Презентация PowerPoint</vt:lpstr>
      <vt:lpstr>Презентация PowerPoint</vt:lpstr>
      <vt:lpstr>Презентация PowerPoint</vt:lpstr>
      <vt:lpstr>Наши основные принципы высшего образования</vt:lpstr>
      <vt:lpstr>Технология, патенты и контракты: сводная таблица</vt:lpstr>
      <vt:lpstr>Основные результаты лабораторных исследований</vt:lpstr>
      <vt:lpstr>Основные результаты лабораторных исследований</vt:lpstr>
      <vt:lpstr>Наука в Политехе: традиции и будущее</vt:lpstr>
      <vt:lpstr>Научная инфраструктура СПбПУ</vt:lpstr>
      <vt:lpstr>Основные результаты лабораторных исследований</vt:lpstr>
      <vt:lpstr>Исследовательские показатели</vt:lpstr>
      <vt:lpstr>Исследование влияния микропластика на экосистемы пресноводных водоемов</vt:lpstr>
      <vt:lpstr>Основные результаты лабораторных исследований</vt:lpstr>
      <vt:lpstr>БЛАГОДАРЮ ЗА ВНИМАНИЕ!</vt:lpstr>
      <vt:lpstr>БЛАГОДАРЮ ЗА ВНИМАНИЕ!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viryms@yandex.ru</dc:creator>
  <cp:keywords/>
  <dc:description/>
  <cp:lastModifiedBy>Олька В</cp:lastModifiedBy>
  <cp:revision>74</cp:revision>
  <dcterms:created xsi:type="dcterms:W3CDTF">2025-02-13T10:56:18Z</dcterms:created>
  <dcterms:modified xsi:type="dcterms:W3CDTF">2025-11-29T00:02:58Z</dcterms:modified>
  <cp:category/>
  <dc:identifier/>
  <cp:contentStatus/>
  <dc:language/>
  <cp:version/>
</cp:coreProperties>
</file>